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7"/>
  </p:notesMasterIdLst>
  <p:handoutMasterIdLst>
    <p:handoutMasterId r:id="rId38"/>
  </p:handoutMasterIdLst>
  <p:sldIdLst>
    <p:sldId id="782" r:id="rId2"/>
    <p:sldId id="783" r:id="rId3"/>
    <p:sldId id="1327" r:id="rId4"/>
    <p:sldId id="1288" r:id="rId5"/>
    <p:sldId id="1339" r:id="rId6"/>
    <p:sldId id="1340" r:id="rId7"/>
    <p:sldId id="1357" r:id="rId8"/>
    <p:sldId id="1341" r:id="rId9"/>
    <p:sldId id="1358" r:id="rId10"/>
    <p:sldId id="1342" r:id="rId11"/>
    <p:sldId id="1097" r:id="rId12"/>
    <p:sldId id="1289" r:id="rId13"/>
    <p:sldId id="1354" r:id="rId14"/>
    <p:sldId id="1347" r:id="rId15"/>
    <p:sldId id="1348" r:id="rId16"/>
    <p:sldId id="1350" r:id="rId17"/>
    <p:sldId id="1349" r:id="rId18"/>
    <p:sldId id="1312" r:id="rId19"/>
    <p:sldId id="1337" r:id="rId20"/>
    <p:sldId id="1353" r:id="rId21"/>
    <p:sldId id="1313" r:id="rId22"/>
    <p:sldId id="1345" r:id="rId23"/>
    <p:sldId id="1297" r:id="rId24"/>
    <p:sldId id="1315" r:id="rId25"/>
    <p:sldId id="1316" r:id="rId26"/>
    <p:sldId id="1322" r:id="rId27"/>
    <p:sldId id="1360" r:id="rId28"/>
    <p:sldId id="1323" r:id="rId29"/>
    <p:sldId id="1324" r:id="rId30"/>
    <p:sldId id="1317" r:id="rId31"/>
    <p:sldId id="1319" r:id="rId32"/>
    <p:sldId id="1318" r:id="rId33"/>
    <p:sldId id="1355" r:id="rId34"/>
    <p:sldId id="1320" r:id="rId35"/>
    <p:sldId id="1356" r:id="rId36"/>
  </p:sldIdLst>
  <p:sldSz cx="9144000" cy="6858000" type="screen4x3"/>
  <p:notesSz cx="6797675" cy="987425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292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00"/>
    <a:srgbClr val="FF0000"/>
    <a:srgbClr val="339933"/>
    <a:srgbClr val="FFFFCC"/>
    <a:srgbClr val="C99447"/>
    <a:srgbClr val="2AD09D"/>
    <a:srgbClr val="FF9999"/>
    <a:srgbClr val="93B1DD"/>
    <a:srgbClr val="FFFF00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04" autoAdjust="0"/>
    <p:restoredTop sz="96909" autoAdjust="0"/>
  </p:normalViewPr>
  <p:slideViewPr>
    <p:cSldViewPr>
      <p:cViewPr>
        <p:scale>
          <a:sx n="111" d="100"/>
          <a:sy n="111" d="100"/>
        </p:scale>
        <p:origin x="-1944" y="-114"/>
      </p:cViewPr>
      <p:guideLst>
        <p:guide orient="horz" pos="4292"/>
        <p:guide pos="5759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414" y="-108"/>
      </p:cViewPr>
      <p:guideLst>
        <p:guide orient="horz" pos="3110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60035F-29D4-45AF-8B7F-1BD0E935FF3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07077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6" y="0"/>
            <a:ext cx="2944813" cy="49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0275" y="741363"/>
            <a:ext cx="4937125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89993"/>
            <a:ext cx="5438775" cy="4443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406"/>
            <a:ext cx="2946400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6" y="9378406"/>
            <a:ext cx="2944813" cy="4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BCA7C2-A0FB-422D-9DDA-4CDEEDEC98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2784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9" y="878381"/>
            <a:ext cx="1521449" cy="519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312" y="894492"/>
            <a:ext cx="6918956" cy="47307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296187" y="1381945"/>
            <a:ext cx="6436053" cy="4235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63844" y="692696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2008" y="5625244"/>
            <a:ext cx="6912260" cy="18002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1079"/>
          <p:cNvGraphicFramePr>
            <a:graphicFrameLocks noGrp="1"/>
          </p:cNvGraphicFramePr>
          <p:nvPr/>
        </p:nvGraphicFramePr>
        <p:xfrm>
          <a:off x="50800" y="693738"/>
          <a:ext cx="9063037" cy="5948362"/>
        </p:xfrm>
        <a:graphic>
          <a:graphicData uri="http://schemas.openxmlformats.org/drawingml/2006/table">
            <a:tbl>
              <a:tblPr/>
              <a:tblGrid>
                <a:gridCol w="693866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243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948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Group 1072"/>
          <p:cNvGraphicFramePr>
            <a:graphicFrameLocks noGrp="1"/>
          </p:cNvGraphicFramePr>
          <p:nvPr/>
        </p:nvGraphicFramePr>
        <p:xfrm>
          <a:off x="57150" y="106363"/>
          <a:ext cx="9042400" cy="471487"/>
        </p:xfrm>
        <a:graphic>
          <a:graphicData uri="http://schemas.openxmlformats.org/drawingml/2006/table">
            <a:tbl>
              <a:tblPr/>
              <a:tblGrid>
                <a:gridCol w="7805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899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4005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77232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33019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30255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350972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44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학기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STEP</a:t>
                      </a:r>
                    </a:p>
                  </a:txBody>
                  <a:tcPr marL="91439" marR="91439" marT="45734" marB="45734" anchor="ctr"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File Name</a:t>
                      </a: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70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제재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ACTIVITY</a:t>
                      </a: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34" marB="45734" anchor="ctr" horzOverflow="overflow"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endParaRPr kumimoji="1" lang="ko-KR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돋움" pitchFamily="50" charset="-127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5F5F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20" name="AutoShape 17"/>
          <p:cNvSpPr>
            <a:spLocks noChangeArrowheads="1"/>
          </p:cNvSpPr>
          <p:nvPr/>
        </p:nvSpPr>
        <p:spPr bwMode="auto">
          <a:xfrm>
            <a:off x="7024688" y="66675"/>
            <a:ext cx="836612" cy="274638"/>
          </a:xfrm>
          <a:prstGeom prst="roundRect">
            <a:avLst>
              <a:gd name="adj" fmla="val 50000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endParaRPr lang="en-US" altLang="ko-KR" sz="800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0325" y="5815013"/>
          <a:ext cx="6923853" cy="808038"/>
        </p:xfrm>
        <a:graphic>
          <a:graphicData uri="http://schemas.openxmlformats.org/drawingml/2006/table">
            <a:tbl>
              <a:tblPr/>
              <a:tblGrid>
                <a:gridCol w="692385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808038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47" marB="45747">
                    <a:lnL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277" name="Group 85"/>
          <p:cNvGraphicFramePr>
            <a:graphicFrameLocks noGrp="1"/>
          </p:cNvGraphicFramePr>
          <p:nvPr/>
        </p:nvGraphicFramePr>
        <p:xfrm>
          <a:off x="122238" y="5876925"/>
          <a:ext cx="576263" cy="187350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Θ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53929" marR="53929" marT="25095" marB="25095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33" name="TextBox 8"/>
          <p:cNvSpPr txBox="1">
            <a:spLocks noChangeArrowheads="1"/>
          </p:cNvSpPr>
          <p:nvPr/>
        </p:nvSpPr>
        <p:spPr bwMode="auto">
          <a:xfrm>
            <a:off x="8424863" y="6348413"/>
            <a:ext cx="61118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6F825045-DBE2-4E92-A14B-AB94969E9944}" type="slidenum">
              <a:rPr lang="en-US" altLang="ko-KR" sz="10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lang="ko-KR" altLang="en-US" sz="100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0.png"/><Relationship Id="rId10" Type="http://schemas.openxmlformats.org/officeDocument/2006/relationships/image" Target="../media/image27.png"/><Relationship Id="rId4" Type="http://schemas.openxmlformats.org/officeDocument/2006/relationships/image" Target="../media/image6.png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1.png"/><Relationship Id="rId7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34.png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5.png"/><Relationship Id="rId7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6.png"/><Relationship Id="rId10" Type="http://schemas.openxmlformats.org/officeDocument/2006/relationships/image" Target="../media/image22.png"/><Relationship Id="rId4" Type="http://schemas.openxmlformats.org/officeDocument/2006/relationships/image" Target="../media/image24.png"/><Relationship Id="rId9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.png"/><Relationship Id="rId7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7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cdata2.tsherpa.co.kr/tsherpa/MultiMedia/Flash/2020/curri/index.html?flashxmlnum=jmp1130&amp;classa=A8-C1-31-MM-MM-04-02-03-0-0-0-0&amp;classno=MM_31_04/suh_0301_01_0003/suh_0301_01_0003_401_1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7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6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6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3.png"/><Relationship Id="rId7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11" Type="http://schemas.openxmlformats.org/officeDocument/2006/relationships/hyperlink" Target="https://cdata2.tsherpa.co.kr/tsherpa/MultiMedia/Flash/2020/curri/index.html?flashxmlnum=yoolim5078&amp;classa=A8-C1-31-MM-MM-04-02-03-0-0-0-0&amp;classno=MM_31_04/suh_0301_01_0003/suh_0301_01_0003_401_1.html" TargetMode="External"/><Relationship Id="rId5" Type="http://schemas.openxmlformats.org/officeDocument/2006/relationships/image" Target="../media/image55.png"/><Relationship Id="rId10" Type="http://schemas.openxmlformats.org/officeDocument/2006/relationships/image" Target="../media/image51.png"/><Relationship Id="rId4" Type="http://schemas.openxmlformats.org/officeDocument/2006/relationships/image" Target="../media/image54.png"/><Relationship Id="rId9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3.png"/><Relationship Id="rId7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6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796575"/>
              </p:ext>
            </p:extLst>
          </p:nvPr>
        </p:nvGraphicFramePr>
        <p:xfrm>
          <a:off x="34925" y="2446338"/>
          <a:ext cx="8929688" cy="3139617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03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842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92601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4301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9216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작성일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비고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0" lang="en-US" altLang="ko-KR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내선번호</a:t>
                      </a:r>
                      <a:r>
                        <a:rPr kumimoji="0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2021.12.31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발생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노유림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2021.12.31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67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2022.1.2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2.0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2022.1.2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수정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3.0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2022.1.4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검수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3.0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2022.1.4</a:t>
                      </a: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수정</a:t>
                      </a: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645B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4000" marR="54000" marT="36000" marB="36000" anchor="ctr" horzOverflow="overflow">
                    <a:lnL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2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" name="Group 2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528864"/>
              </p:ext>
            </p:extLst>
          </p:nvPr>
        </p:nvGraphicFramePr>
        <p:xfrm>
          <a:off x="6443663" y="800100"/>
          <a:ext cx="2636837" cy="1079500"/>
        </p:xfrm>
        <a:graphic>
          <a:graphicData uri="http://schemas.openxmlformats.org/drawingml/2006/table">
            <a:tbl>
              <a:tblPr/>
              <a:tblGrid>
                <a:gridCol w="13192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176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080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김예림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박종민</a:t>
                      </a:r>
                    </a:p>
                  </a:txBody>
                  <a:tcPr marT="45694" marB="4569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Box 124"/>
          <p:cNvSpPr txBox="1">
            <a:spLocks noChangeArrowheads="1"/>
          </p:cNvSpPr>
          <p:nvPr/>
        </p:nvSpPr>
        <p:spPr bwMode="auto">
          <a:xfrm>
            <a:off x="34925" y="2097088"/>
            <a:ext cx="8893175" cy="306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HISTORY</a:t>
            </a:r>
          </a:p>
        </p:txBody>
      </p:sp>
      <p:graphicFrame>
        <p:nvGraphicFramePr>
          <p:cNvPr id="1240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369775"/>
              </p:ext>
            </p:extLst>
          </p:nvPr>
        </p:nvGraphicFramePr>
        <p:xfrm>
          <a:off x="34925" y="782638"/>
          <a:ext cx="6264275" cy="1081086"/>
        </p:xfrm>
        <a:graphic>
          <a:graphicData uri="http://schemas.openxmlformats.org/drawingml/2006/table">
            <a:tbl>
              <a:tblPr/>
              <a:tblGrid>
                <a:gridCol w="17647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4995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과목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학년학기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suh_h_0301_01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03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덧셈을 해 볼까요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(2)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36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suh_h_0301_01_0003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4" marR="91434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꿀벌의 전체 여행 거리는 어떻게 구할 수 있을까요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369301" y="1252605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6337324" y="1204980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5820588" y="125381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5796136" y="119392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269875" y="125543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237898" y="119828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4721162" y="125664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4696710" y="120627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3" name="직사각형 32"/>
          <p:cNvSpPr/>
          <p:nvPr/>
        </p:nvSpPr>
        <p:spPr bwMode="auto">
          <a:xfrm>
            <a:off x="3891802" y="2345396"/>
            <a:ext cx="2984454" cy="68756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두 이동 거리를 더하면 됩니다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795" y="2151075"/>
            <a:ext cx="360000" cy="355000"/>
          </a:xfrm>
          <a:prstGeom prst="rect">
            <a:avLst/>
          </a:prstGeom>
        </p:spPr>
      </p:pic>
      <p:sp>
        <p:nvSpPr>
          <p:cNvPr id="3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46" t="41528" r="16406" b="16528"/>
          <a:stretch/>
        </p:blipFill>
        <p:spPr bwMode="auto">
          <a:xfrm>
            <a:off x="124458" y="1599243"/>
            <a:ext cx="3471863" cy="3144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1881731" y="1891693"/>
            <a:ext cx="1430606" cy="85428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58" y="1592796"/>
            <a:ext cx="1448559" cy="838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07" y="1603947"/>
            <a:ext cx="1588393" cy="348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45" y="1745295"/>
            <a:ext cx="1333013" cy="292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7" t="48333" r="50604" b="30825"/>
          <a:stretch/>
        </p:blipFill>
        <p:spPr bwMode="auto">
          <a:xfrm>
            <a:off x="2483768" y="3946221"/>
            <a:ext cx="1112553" cy="797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380" y="4439201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53"/>
          <p:cNvSpPr txBox="1"/>
          <p:nvPr/>
        </p:nvSpPr>
        <p:spPr>
          <a:xfrm>
            <a:off x="1654795" y="1916832"/>
            <a:ext cx="1909093" cy="8771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우리의 전체 여행</a:t>
            </a:r>
            <a:endParaRPr lang="en-US" altLang="ko-KR" sz="190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거리는 얼마인지</a:t>
            </a:r>
            <a:endParaRPr lang="en-US" altLang="ko-KR" sz="190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어림해 볼까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4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824202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슬라이드와 동일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800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15060" y="4805316"/>
            <a:ext cx="6053781" cy="5400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52519" y="2060848"/>
            <a:ext cx="583520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err="1" smtClean="0">
                <a:latin typeface="맑은 고딕" pitchFamily="50" charset="-127"/>
                <a:ea typeface="맑은 고딕" pitchFamily="50" charset="-127"/>
              </a:rPr>
              <a:t>받아올림이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한 번 있는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세 자리 수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) + (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세 자리 수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의 계산 결과를 어림할 수 있습니다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18371" y="1092168"/>
            <a:ext cx="2125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이번 시간에 배울 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준비물 클릭 시 박스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엑스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버튼으로 닫기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이번 시간에는 무엇을 배울까요</a:t>
            </a:r>
            <a:r>
              <a:rPr lang="en-US" altLang="ko-KR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91276" y="1485945"/>
            <a:ext cx="16409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b="1" u="sng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 </a:t>
            </a:r>
            <a:r>
              <a:rPr lang="en-US" altLang="ko-KR" sz="1050" b="1" u="sng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12~13</a:t>
            </a:r>
            <a:r>
              <a:rPr lang="ko-KR" altLang="en-US" sz="1050" b="1" u="sng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en-US" altLang="ko-KR" sz="1050" b="1" u="sng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r"/>
            <a:r>
              <a:rPr lang="ko-KR" altLang="en-US" sz="1050" b="1" u="sng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 익힘 </a:t>
            </a:r>
            <a:r>
              <a:rPr lang="en-US" altLang="ko-KR" sz="1050" b="1" u="sng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12~13</a:t>
            </a:r>
            <a:r>
              <a:rPr lang="ko-KR" altLang="en-US" sz="1050" b="1" u="sng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ko-KR" altLang="en-US" sz="1050" b="1" u="sng" dirty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15" y="2219466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977172"/>
            <a:ext cx="790098" cy="61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55576" y="4921423"/>
            <a:ext cx="511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수 모형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939455" y="109216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191185" y="477537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3852" y="2888940"/>
            <a:ext cx="583520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900" dirty="0" err="1" smtClean="0">
                <a:latin typeface="맑은 고딕" pitchFamily="50" charset="-127"/>
                <a:ea typeface="맑은 고딕" pitchFamily="50" charset="-127"/>
              </a:rPr>
              <a:t>받아올림이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 한 번 있는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세 자리 수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) + (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세 자리 수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의 계산 원리를 이해하고 계산할 수 있습니다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8" y="30475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871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03801" y="97665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꿀벌의 전체 여행 거리는 얼마인지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준비물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약물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대발문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고정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글자 길이에 맞게 조절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탭 이벤트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1, 2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고정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이미지에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확대 버튼 및 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" name="TextBox 43"/>
          <p:cNvSpPr txBox="1"/>
          <p:nvPr/>
        </p:nvSpPr>
        <p:spPr>
          <a:xfrm>
            <a:off x="389043" y="1700808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꿀벌의 전체 여행 거리는 얼마인지 어림해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2797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" name="타원 78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8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6352603" y="132682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6320626" y="1279198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5803890" y="1328032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101" name="TextBox 100"/>
          <p:cNvSpPr txBox="1">
            <a:spLocks noChangeArrowheads="1"/>
          </p:cNvSpPr>
          <p:nvPr/>
        </p:nvSpPr>
        <p:spPr bwMode="auto">
          <a:xfrm>
            <a:off x="5779438" y="126814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5253177" y="1329653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5221200" y="1272503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4704464" y="1330862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4680012" y="1280495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07" name="직사각형 106"/>
          <p:cNvSpPr/>
          <p:nvPr/>
        </p:nvSpPr>
        <p:spPr bwMode="auto">
          <a:xfrm>
            <a:off x="1979712" y="4849607"/>
            <a:ext cx="3024335" cy="40244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      500</a:t>
            </a:r>
            <a:r>
              <a:rPr kumimoji="1" lang="en-US" altLang="ko-KR" sz="1900" b="1" i="0" u="none" strike="noStrike" cap="none" spc="-150" normalizeH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 m</a:t>
            </a:r>
            <a:r>
              <a:rPr kumimoji="1" lang="ko-KR" altLang="en-US" sz="1900" b="1" i="0" u="none" strike="noStrike" cap="none" spc="-150" normalizeH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쯤일 것 같습니다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4531743" y="127886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101" y="4720286"/>
            <a:ext cx="360000" cy="355000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4876928" y="1016732"/>
            <a:ext cx="1013650" cy="254406"/>
            <a:chOff x="5253413" y="2035940"/>
            <a:chExt cx="1226799" cy="307902"/>
          </a:xfrm>
        </p:grpSpPr>
        <p:pic>
          <p:nvPicPr>
            <p:cNvPr id="34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5" name="TextBox 43"/>
            <p:cNvSpPr txBox="1"/>
            <p:nvPr/>
          </p:nvSpPr>
          <p:spPr>
            <a:xfrm>
              <a:off x="5441709" y="2089690"/>
              <a:ext cx="1002499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159 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36" name="타원 35"/>
          <p:cNvSpPr/>
          <p:nvPr/>
        </p:nvSpPr>
        <p:spPr>
          <a:xfrm>
            <a:off x="5809475" y="8876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463972" y="2250501"/>
            <a:ext cx="4121636" cy="2338712"/>
            <a:chOff x="1463972" y="2250501"/>
            <a:chExt cx="4121636" cy="2338712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3972" y="2250501"/>
              <a:ext cx="4121636" cy="2338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직사각형 2"/>
            <p:cNvSpPr/>
            <p:nvPr/>
          </p:nvSpPr>
          <p:spPr>
            <a:xfrm>
              <a:off x="1691680" y="2816932"/>
              <a:ext cx="900100" cy="18002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619672" y="2916468"/>
              <a:ext cx="972108" cy="22450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4582459" y="2726922"/>
              <a:ext cx="900100" cy="18002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4567119" y="2816932"/>
              <a:ext cx="900100" cy="18002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4534211" y="2906942"/>
              <a:ext cx="900100" cy="18002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4572000" y="2672916"/>
              <a:ext cx="900100" cy="18002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4569318" y="2671591"/>
              <a:ext cx="900100" cy="18002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53"/>
          <p:cNvSpPr txBox="1"/>
          <p:nvPr/>
        </p:nvSpPr>
        <p:spPr>
          <a:xfrm>
            <a:off x="1438870" y="2816932"/>
            <a:ext cx="1404938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우리가 지금까지</a:t>
            </a:r>
            <a:endParaRPr lang="en-US" altLang="ko-KR" sz="10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1050" dirty="0" smtClean="0">
                <a:latin typeface="맑은 고딕" pitchFamily="50" charset="-127"/>
                <a:ea typeface="맑은 고딕" pitchFamily="50" charset="-127"/>
              </a:rPr>
              <a:t>315 m</a:t>
            </a:r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를 날아왔어</a:t>
            </a:r>
            <a:r>
              <a:rPr lang="en-US" altLang="ko-KR" sz="10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0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53"/>
          <p:cNvSpPr txBox="1"/>
          <p:nvPr/>
        </p:nvSpPr>
        <p:spPr>
          <a:xfrm>
            <a:off x="4340726" y="2655349"/>
            <a:ext cx="1404938" cy="4847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복사꽃까지</a:t>
            </a:r>
            <a:endParaRPr lang="en-US" altLang="ko-KR" sz="10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가려면 </a:t>
            </a:r>
            <a:r>
              <a:rPr lang="en-US" altLang="ko-KR" sz="1050" dirty="0" smtClean="0">
                <a:latin typeface="맑은 고딕" pitchFamily="50" charset="-127"/>
                <a:ea typeface="맑은 고딕" pitchFamily="50" charset="-127"/>
              </a:rPr>
              <a:t>226 m</a:t>
            </a:r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를</a:t>
            </a:r>
            <a:endParaRPr lang="en-US" altLang="ko-KR" sz="10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더 가야 하네</a:t>
            </a:r>
            <a:r>
              <a:rPr lang="en-US" altLang="ko-KR" sz="10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0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1397536" y="220029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97536" y="2200292"/>
            <a:ext cx="4254584" cy="251999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410" y="4327396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423" y="4934146"/>
            <a:ext cx="290512" cy="23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9563843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삽화 일부분 삽입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9" name="타원 48"/>
          <p:cNvSpPr/>
          <p:nvPr/>
        </p:nvSpPr>
        <p:spPr>
          <a:xfrm>
            <a:off x="5527081" y="408171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3843" y="714039"/>
            <a:ext cx="6912260" cy="51125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154" y="695549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확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버튼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3843" y="1366915"/>
            <a:ext cx="6912260" cy="3806816"/>
            <a:chOff x="63843" y="1366915"/>
            <a:chExt cx="6912260" cy="3806816"/>
          </a:xfrm>
        </p:grpSpPr>
        <p:grpSp>
          <p:nvGrpSpPr>
            <p:cNvPr id="5" name="그룹 4"/>
            <p:cNvGrpSpPr/>
            <p:nvPr/>
          </p:nvGrpSpPr>
          <p:grpSpPr>
            <a:xfrm>
              <a:off x="63843" y="1366915"/>
              <a:ext cx="6912260" cy="3806816"/>
              <a:chOff x="63843" y="1366915"/>
              <a:chExt cx="6912260" cy="3806816"/>
            </a:xfrm>
          </p:grpSpPr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843" y="1366915"/>
                <a:ext cx="6912260" cy="38068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" name="직사각형 1"/>
              <p:cNvSpPr/>
              <p:nvPr/>
            </p:nvSpPr>
            <p:spPr>
              <a:xfrm>
                <a:off x="1007604" y="2912857"/>
                <a:ext cx="900100" cy="19236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923924" y="3087488"/>
                <a:ext cx="1091791" cy="19236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4355976" y="2738684"/>
                <a:ext cx="900100" cy="19236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4346636" y="2885603"/>
                <a:ext cx="909439" cy="38472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5544108" y="3155160"/>
                <a:ext cx="1008112" cy="38472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5652119" y="3443700"/>
                <a:ext cx="799939" cy="273332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1706" y="3347520"/>
              <a:ext cx="838200" cy="495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3599" y="3332716"/>
              <a:ext cx="838200" cy="495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906" y="3969060"/>
              <a:ext cx="778018" cy="53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249" y="4041068"/>
              <a:ext cx="133350" cy="257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7" name="TextBox 53"/>
          <p:cNvSpPr txBox="1"/>
          <p:nvPr/>
        </p:nvSpPr>
        <p:spPr>
          <a:xfrm>
            <a:off x="767350" y="2931382"/>
            <a:ext cx="1404938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우리가 지금까지</a:t>
            </a:r>
            <a:endParaRPr lang="en-US" altLang="ko-KR" sz="10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1050" dirty="0" smtClean="0">
                <a:latin typeface="맑은 고딕" pitchFamily="50" charset="-127"/>
                <a:ea typeface="맑은 고딕" pitchFamily="50" charset="-127"/>
              </a:rPr>
              <a:t>315 m</a:t>
            </a:r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를 날아왔어</a:t>
            </a:r>
            <a:r>
              <a:rPr lang="en-US" altLang="ko-KR" sz="10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0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53"/>
          <p:cNvSpPr txBox="1"/>
          <p:nvPr/>
        </p:nvSpPr>
        <p:spPr>
          <a:xfrm>
            <a:off x="4117491" y="2745927"/>
            <a:ext cx="1404938" cy="4847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복사꽃까지</a:t>
            </a:r>
            <a:endParaRPr lang="en-US" altLang="ko-KR" sz="10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가려면 </a:t>
            </a:r>
            <a:r>
              <a:rPr lang="en-US" altLang="ko-KR" sz="1050" dirty="0" smtClean="0">
                <a:latin typeface="맑은 고딕" pitchFamily="50" charset="-127"/>
                <a:ea typeface="맑은 고딕" pitchFamily="50" charset="-127"/>
              </a:rPr>
              <a:t>226 m</a:t>
            </a:r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를</a:t>
            </a:r>
            <a:endParaRPr lang="en-US" altLang="ko-KR" sz="10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더 가야 하네</a:t>
            </a:r>
            <a:r>
              <a:rPr lang="en-US" altLang="ko-KR" sz="10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0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53"/>
          <p:cNvSpPr txBox="1"/>
          <p:nvPr/>
        </p:nvSpPr>
        <p:spPr>
          <a:xfrm>
            <a:off x="5372831" y="3183668"/>
            <a:ext cx="1404938" cy="4847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우리의 전체 여행</a:t>
            </a:r>
            <a:endParaRPr lang="en-US" altLang="ko-KR" sz="10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거리는 얼마인지</a:t>
            </a:r>
            <a:endParaRPr lang="en-US" altLang="ko-KR" sz="10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어림해 볼까</a:t>
            </a:r>
            <a:r>
              <a:rPr lang="en-US" altLang="ko-KR" sz="105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0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53"/>
          <p:cNvSpPr txBox="1"/>
          <p:nvPr/>
        </p:nvSpPr>
        <p:spPr>
          <a:xfrm>
            <a:off x="2262187" y="3403022"/>
            <a:ext cx="90961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유채꽃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~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벚꽃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315 m</a:t>
            </a:r>
            <a:endParaRPr lang="ko-KR" altLang="en-US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53"/>
          <p:cNvSpPr txBox="1"/>
          <p:nvPr/>
        </p:nvSpPr>
        <p:spPr>
          <a:xfrm>
            <a:off x="3044109" y="4051094"/>
            <a:ext cx="90961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벚꽃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~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복사꽃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226 m</a:t>
            </a:r>
            <a:endParaRPr lang="ko-KR" altLang="en-US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5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277838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슬라이드와 동일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994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871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03801" y="97665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꿀벌의 전체 여행 거리는 얼마인지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208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1, 2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고정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이용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eaLnBrk="1" hangingPunct="1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" name="TextBox 43"/>
          <p:cNvSpPr txBox="1"/>
          <p:nvPr/>
        </p:nvSpPr>
        <p:spPr>
          <a:xfrm>
            <a:off x="389043" y="1700808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구하려는 것을 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덧셈식으로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나타내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2797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8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suh_h_0301_01_0003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369301" y="1325577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6337324" y="1277952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820588" y="1326786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5796136" y="1266894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5269875" y="1328407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5237898" y="1271257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4721162" y="1329616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4696710" y="1279249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9" name="타원 38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4876928" y="1016732"/>
            <a:ext cx="1013650" cy="254406"/>
            <a:chOff x="5253413" y="2035940"/>
            <a:chExt cx="1226799" cy="307902"/>
          </a:xfrm>
        </p:grpSpPr>
        <p:pic>
          <p:nvPicPr>
            <p:cNvPr id="41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2" name="TextBox 43"/>
            <p:cNvSpPr txBox="1"/>
            <p:nvPr/>
          </p:nvSpPr>
          <p:spPr>
            <a:xfrm>
              <a:off x="5441709" y="2089690"/>
              <a:ext cx="1002499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159 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50" name="직사각형 49"/>
          <p:cNvSpPr/>
          <p:nvPr/>
        </p:nvSpPr>
        <p:spPr bwMode="auto">
          <a:xfrm>
            <a:off x="2801615" y="4856831"/>
            <a:ext cx="1446350" cy="40244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315 + 226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7965" y="4707889"/>
            <a:ext cx="360000" cy="355000"/>
          </a:xfrm>
          <a:prstGeom prst="rect">
            <a:avLst/>
          </a:prstGeom>
        </p:spPr>
      </p:pic>
      <p:grpSp>
        <p:nvGrpSpPr>
          <p:cNvPr id="53" name="그룹 52"/>
          <p:cNvGrpSpPr/>
          <p:nvPr/>
        </p:nvGrpSpPr>
        <p:grpSpPr>
          <a:xfrm>
            <a:off x="1463972" y="2250501"/>
            <a:ext cx="4121636" cy="2338712"/>
            <a:chOff x="1463972" y="2250501"/>
            <a:chExt cx="4121636" cy="2338712"/>
          </a:xfrm>
        </p:grpSpPr>
        <p:pic>
          <p:nvPicPr>
            <p:cNvPr id="54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3972" y="2250501"/>
              <a:ext cx="4121636" cy="2338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6" name="직사각형 55"/>
            <p:cNvSpPr/>
            <p:nvPr/>
          </p:nvSpPr>
          <p:spPr>
            <a:xfrm>
              <a:off x="1691680" y="2816932"/>
              <a:ext cx="900100" cy="18002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619672" y="2916468"/>
              <a:ext cx="972108" cy="22450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4582459" y="2726922"/>
              <a:ext cx="900100" cy="18002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4567119" y="2816932"/>
              <a:ext cx="900100" cy="18002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4534211" y="2906942"/>
              <a:ext cx="900100" cy="18002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4572000" y="2672916"/>
              <a:ext cx="900100" cy="18002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4569318" y="2671591"/>
              <a:ext cx="900100" cy="18002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5" name="TextBox 53"/>
          <p:cNvSpPr txBox="1"/>
          <p:nvPr/>
        </p:nvSpPr>
        <p:spPr>
          <a:xfrm>
            <a:off x="1438870" y="2816932"/>
            <a:ext cx="1404938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우리가 지금까지</a:t>
            </a:r>
            <a:endParaRPr lang="en-US" altLang="ko-KR" sz="10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1050" dirty="0" smtClean="0">
                <a:latin typeface="맑은 고딕" pitchFamily="50" charset="-127"/>
                <a:ea typeface="맑은 고딕" pitchFamily="50" charset="-127"/>
              </a:rPr>
              <a:t>315 m</a:t>
            </a:r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를 날아왔어</a:t>
            </a:r>
            <a:r>
              <a:rPr lang="en-US" altLang="ko-KR" sz="10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0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TextBox 53"/>
          <p:cNvSpPr txBox="1"/>
          <p:nvPr/>
        </p:nvSpPr>
        <p:spPr>
          <a:xfrm>
            <a:off x="4340726" y="2655349"/>
            <a:ext cx="1404938" cy="4847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복사꽃까지</a:t>
            </a:r>
            <a:endParaRPr lang="en-US" altLang="ko-KR" sz="10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가려면 </a:t>
            </a:r>
            <a:r>
              <a:rPr lang="en-US" altLang="ko-KR" sz="1050" dirty="0" smtClean="0">
                <a:latin typeface="맑은 고딕" pitchFamily="50" charset="-127"/>
                <a:ea typeface="맑은 고딕" pitchFamily="50" charset="-127"/>
              </a:rPr>
              <a:t>226 m</a:t>
            </a:r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를</a:t>
            </a:r>
            <a:endParaRPr lang="en-US" altLang="ko-KR" sz="10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더 가야 하네</a:t>
            </a:r>
            <a:r>
              <a:rPr lang="en-US" altLang="ko-KR" sz="10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0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410" y="4327396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타원 44"/>
          <p:cNvSpPr/>
          <p:nvPr/>
        </p:nvSpPr>
        <p:spPr>
          <a:xfrm>
            <a:off x="1397536" y="220029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397536" y="2200292"/>
            <a:ext cx="4254584" cy="251999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60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871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03801" y="97665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꿀벌의 전체 여행 거리는 얼마인지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" name="TextBox 43"/>
          <p:cNvSpPr txBox="1"/>
          <p:nvPr/>
        </p:nvSpPr>
        <p:spPr>
          <a:xfrm>
            <a:off x="389043" y="1700808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수 카드를 이용하여 구해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2797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8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suh_h_0301_01_0003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369301" y="1325577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6337324" y="1277952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820588" y="1326786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5796136" y="1266894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5269875" y="1328407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5237898" y="1271257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4721162" y="1329616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4696710" y="1279249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타원 50"/>
          <p:cNvSpPr/>
          <p:nvPr/>
        </p:nvSpPr>
        <p:spPr>
          <a:xfrm>
            <a:off x="5663022" y="50793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4876928" y="1016732"/>
            <a:ext cx="1013650" cy="254406"/>
            <a:chOff x="5253413" y="2035940"/>
            <a:chExt cx="1226799" cy="307902"/>
          </a:xfrm>
        </p:grpSpPr>
        <p:pic>
          <p:nvPicPr>
            <p:cNvPr id="40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1" name="TextBox 43"/>
            <p:cNvSpPr txBox="1"/>
            <p:nvPr/>
          </p:nvSpPr>
          <p:spPr>
            <a:xfrm>
              <a:off x="5441709" y="2089690"/>
              <a:ext cx="1002499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159 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aphicFrame>
        <p:nvGraphicFramePr>
          <p:cNvPr id="42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0902929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numCard_hundred.png /  numCard_ten.png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/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numCard_one.png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\app\resource\contents\lesson01\ops\include\math\images\</a:t>
                      </a:r>
                      <a:r>
                        <a:rPr kumimoji="0" lang="en-US" altLang="ko-KR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numCard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7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630" y="5319347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777" y="5373216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1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802" y="531934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58703" y="5373216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타원 57"/>
          <p:cNvSpPr/>
          <p:nvPr/>
        </p:nvSpPr>
        <p:spPr>
          <a:xfrm>
            <a:off x="2677069" y="506770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1061208" y="4200156"/>
            <a:ext cx="2270366" cy="791387"/>
          </a:xfrm>
          <a:prstGeom prst="roundRect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모서리가 둥근 직사각형 91"/>
          <p:cNvSpPr/>
          <p:nvPr/>
        </p:nvSpPr>
        <p:spPr>
          <a:xfrm>
            <a:off x="743113" y="2608662"/>
            <a:ext cx="5521075" cy="1216382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6" name="그룹 95"/>
          <p:cNvGrpSpPr/>
          <p:nvPr/>
        </p:nvGrpSpPr>
        <p:grpSpPr>
          <a:xfrm>
            <a:off x="4562867" y="2044812"/>
            <a:ext cx="2346667" cy="227347"/>
            <a:chOff x="4421577" y="2197503"/>
            <a:chExt cx="2346667" cy="227347"/>
          </a:xfrm>
        </p:grpSpPr>
        <p:sp>
          <p:nvSpPr>
            <p:cNvPr id="97" name="모서리가 둥근 직사각형 96"/>
            <p:cNvSpPr/>
            <p:nvPr/>
          </p:nvSpPr>
          <p:spPr>
            <a:xfrm>
              <a:off x="4421577" y="2197503"/>
              <a:ext cx="2346667" cy="227347"/>
            </a:xfrm>
            <a:prstGeom prst="roundRect">
              <a:avLst>
                <a:gd name="adj" fmla="val 3533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1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수 카드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를 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드래그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하여 옮기세요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11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8" name="타원 97"/>
            <p:cNvSpPr/>
            <p:nvPr/>
          </p:nvSpPr>
          <p:spPr>
            <a:xfrm>
              <a:off x="4473514" y="2240868"/>
              <a:ext cx="146945" cy="146945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bg1">
                      <a:lumMod val="65000"/>
                    </a:schemeClr>
                  </a:solidFill>
                  <a:latin typeface="HY궁서B" pitchFamily="18" charset="-127"/>
                  <a:ea typeface="HY궁서B" pitchFamily="18" charset="-127"/>
                </a:rPr>
                <a:t>i</a:t>
              </a:r>
              <a:endParaRPr lang="ko-KR" altLang="en-US" sz="700" b="1" dirty="0">
                <a:solidFill>
                  <a:schemeClr val="bg1">
                    <a:lumMod val="65000"/>
                  </a:schemeClr>
                </a:solidFill>
                <a:latin typeface="HY궁서B" pitchFamily="18" charset="-127"/>
                <a:ea typeface="HY궁서B" pitchFamily="18" charset="-127"/>
              </a:endParaRPr>
            </a:p>
          </p:txBody>
        </p:sp>
      </p:grpSp>
      <p:sp>
        <p:nvSpPr>
          <p:cNvPr id="99" name="모서리가 둥근 직사각형 98"/>
          <p:cNvSpPr/>
          <p:nvPr/>
        </p:nvSpPr>
        <p:spPr>
          <a:xfrm>
            <a:off x="1736954" y="3999956"/>
            <a:ext cx="965846" cy="4004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6F0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315</a:t>
            </a:r>
            <a:endParaRPr lang="ko-KR" altLang="en-US" dirty="0"/>
          </a:p>
        </p:txBody>
      </p:sp>
      <p:sp>
        <p:nvSpPr>
          <p:cNvPr id="100" name="모서리가 둥근 직사각형 99"/>
          <p:cNvSpPr/>
          <p:nvPr/>
        </p:nvSpPr>
        <p:spPr>
          <a:xfrm>
            <a:off x="3720035" y="4200156"/>
            <a:ext cx="2270366" cy="791387"/>
          </a:xfrm>
          <a:prstGeom prst="roundRect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4384289" y="4006115"/>
            <a:ext cx="965846" cy="4004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226</a:t>
            </a:r>
            <a:endParaRPr lang="ko-KR" altLang="en-US" sz="1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3" name="타원 102"/>
          <p:cNvSpPr/>
          <p:nvPr/>
        </p:nvSpPr>
        <p:spPr>
          <a:xfrm>
            <a:off x="4346991" y="195283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4" name="타원 103"/>
          <p:cNvSpPr/>
          <p:nvPr/>
        </p:nvSpPr>
        <p:spPr>
          <a:xfrm>
            <a:off x="594844" y="249289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3466258" y="399995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807" y="4473116"/>
            <a:ext cx="1579168" cy="401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buFont typeface="+mj-lt"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지시문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약물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볼드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수 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드래그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lvl="0" indent="-228600">
              <a:buFont typeface="+mj-lt"/>
              <a:buAutoNum type="arabicPeriod"/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차시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기능과 동일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suh_h_0301_01_0002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_201_1)</a:t>
            </a:r>
          </a:p>
          <a:p>
            <a:pPr marL="228600" indent="-228600" algn="just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클릭시에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표출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  <a:defRPr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페이지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 typeface="+mj-lt"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667" y="2348880"/>
            <a:ext cx="1602933" cy="735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9" name="직사각형 108"/>
          <p:cNvSpPr/>
          <p:nvPr/>
        </p:nvSpPr>
        <p:spPr>
          <a:xfrm>
            <a:off x="3699768" y="4206316"/>
            <a:ext cx="2322573" cy="78522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208" y="2821565"/>
            <a:ext cx="5010150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560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871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03801" y="97665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꿀벌의 전체 여행 거리는 얼마인지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51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2797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8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2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suh_h_0301_01_0003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369301" y="1325577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6337324" y="1277952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820588" y="1326786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5796136" y="1266894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5269875" y="1328407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5237898" y="1271257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4721162" y="1329616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4696710" y="1279249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타원 50"/>
          <p:cNvSpPr/>
          <p:nvPr/>
        </p:nvSpPr>
        <p:spPr>
          <a:xfrm>
            <a:off x="5663022" y="50793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4876928" y="1016732"/>
            <a:ext cx="1013650" cy="254406"/>
            <a:chOff x="5253413" y="2035940"/>
            <a:chExt cx="1226799" cy="307902"/>
          </a:xfrm>
        </p:grpSpPr>
        <p:pic>
          <p:nvPicPr>
            <p:cNvPr id="4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6" name="TextBox 43"/>
            <p:cNvSpPr txBox="1"/>
            <p:nvPr/>
          </p:nvSpPr>
          <p:spPr>
            <a:xfrm>
              <a:off x="5441709" y="2089690"/>
              <a:ext cx="1002499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159 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54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660" y="5373216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781" y="5329362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48696" y="5383231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735797" y="531934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35" y="2168860"/>
            <a:ext cx="5019675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7" name="직사각형 76"/>
          <p:cNvSpPr/>
          <p:nvPr/>
        </p:nvSpPr>
        <p:spPr bwMode="auto">
          <a:xfrm>
            <a:off x="5362108" y="3283285"/>
            <a:ext cx="528470" cy="36513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30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8" name="그림 77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2654" y="3110850"/>
            <a:ext cx="360000" cy="355000"/>
          </a:xfrm>
          <a:prstGeom prst="rect">
            <a:avLst/>
          </a:prstGeom>
        </p:spPr>
      </p:pic>
      <p:sp>
        <p:nvSpPr>
          <p:cNvPr id="79" name="직사각형 78"/>
          <p:cNvSpPr/>
          <p:nvPr/>
        </p:nvSpPr>
        <p:spPr bwMode="auto">
          <a:xfrm>
            <a:off x="5182433" y="3889182"/>
            <a:ext cx="676185" cy="36513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500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80830" y="3716747"/>
            <a:ext cx="360000" cy="355000"/>
          </a:xfrm>
          <a:prstGeom prst="rect">
            <a:avLst/>
          </a:prstGeom>
        </p:spPr>
      </p:pic>
      <p:sp>
        <p:nvSpPr>
          <p:cNvPr id="83" name="직사각형 82"/>
          <p:cNvSpPr/>
          <p:nvPr/>
        </p:nvSpPr>
        <p:spPr bwMode="auto">
          <a:xfrm>
            <a:off x="3775314" y="4671512"/>
            <a:ext cx="655885" cy="34415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541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>
            <a:off x="2006194" y="4568032"/>
            <a:ext cx="2975605" cy="551120"/>
          </a:xfrm>
          <a:prstGeom prst="roundRect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53"/>
          <p:cNvSpPr txBox="1"/>
          <p:nvPr/>
        </p:nvSpPr>
        <p:spPr>
          <a:xfrm>
            <a:off x="2207045" y="4651231"/>
            <a:ext cx="18800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315+226=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7" name="그림 86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2972" y="4488591"/>
            <a:ext cx="360000" cy="355000"/>
          </a:xfrm>
          <a:prstGeom prst="rect">
            <a:avLst/>
          </a:prstGeom>
        </p:spPr>
      </p:pic>
      <p:graphicFrame>
        <p:nvGraphicFramePr>
          <p:cNvPr id="88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54322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numCard_hundred.png /  numCard_ten.png</a:t>
                      </a:r>
                      <a:r>
                        <a:rPr kumimoji="0"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/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numCard_one.png / numCard_symbols.png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\app\resource\contents\lesson01\ops\include\math\images\</a:t>
                      </a:r>
                      <a:r>
                        <a:rPr kumimoji="0" lang="en-US" altLang="ko-KR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numCard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43"/>
          <p:cNvSpPr txBox="1"/>
          <p:nvPr/>
        </p:nvSpPr>
        <p:spPr>
          <a:xfrm>
            <a:off x="389043" y="1700808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수 카드를 이용하여 구해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419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871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03801" y="976656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꿀벌의 전체 여행 거리는 얼마인지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" name="TextBox 43"/>
          <p:cNvSpPr txBox="1"/>
          <p:nvPr/>
        </p:nvSpPr>
        <p:spPr>
          <a:xfrm>
            <a:off x="389043" y="1700808"/>
            <a:ext cx="6519789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꿀벌의 전체 여행 거리는 얼마인지 말하고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어림한 결과와 비교해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0658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27972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" name="타원 78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8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8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369301" y="1325577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6337324" y="1277952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820588" y="1326786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5796136" y="1266894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5269875" y="1328407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5237898" y="1271257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4721162" y="1329616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4696710" y="1279249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4876928" y="1016732"/>
            <a:ext cx="1013650" cy="254406"/>
            <a:chOff x="5253413" y="2035940"/>
            <a:chExt cx="1226799" cy="307902"/>
          </a:xfrm>
        </p:grpSpPr>
        <p:pic>
          <p:nvPicPr>
            <p:cNvPr id="3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413" y="2035940"/>
              <a:ext cx="1226799" cy="30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0" name="TextBox 43"/>
            <p:cNvSpPr txBox="1"/>
            <p:nvPr/>
          </p:nvSpPr>
          <p:spPr>
            <a:xfrm>
              <a:off x="5441709" y="2089690"/>
              <a:ext cx="1002499" cy="195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돋움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준비물 </a:t>
              </a:r>
              <a:r>
                <a:rPr lang="en-US" altLang="ko-KR" sz="1050" spc="-150" dirty="0" smtClean="0">
                  <a:latin typeface="맑은 고딕" pitchFamily="50" charset="-127"/>
                  <a:ea typeface="맑은 고딕" pitchFamily="50" charset="-127"/>
                </a:rPr>
                <a:t>159 </a:t>
              </a:r>
              <a:r>
                <a:rPr lang="ko-KR" altLang="en-US" sz="1050" spc="-150" dirty="0" smtClean="0">
                  <a:latin typeface="맑은 고딕" pitchFamily="50" charset="-127"/>
                  <a:ea typeface="맑은 고딕" pitchFamily="50" charset="-127"/>
                </a:rPr>
                <a:t>쪽</a:t>
              </a:r>
              <a:endParaRPr lang="en-US" altLang="ko-KR" sz="1050" spc="-15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994" y="3132730"/>
            <a:ext cx="344666" cy="27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직사각형 50"/>
          <p:cNvSpPr/>
          <p:nvPr/>
        </p:nvSpPr>
        <p:spPr bwMode="auto">
          <a:xfrm>
            <a:off x="1078907" y="2617505"/>
            <a:ext cx="828797" cy="34871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541 m</a:t>
            </a:r>
            <a:endParaRPr lang="ko-KR" altLang="en-US" sz="1900" b="1" spc="-15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 bwMode="auto">
          <a:xfrm>
            <a:off x="1069678" y="3085557"/>
            <a:ext cx="4866900" cy="39045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      어림한 </a:t>
            </a: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500 m</a:t>
            </a: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41 m</a:t>
            </a: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만큼 차이가 납니다</a:t>
            </a: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b="1" spc="-15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7704" y="2449830"/>
            <a:ext cx="360000" cy="3550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5803" y="2908057"/>
            <a:ext cx="360000" cy="355000"/>
          </a:xfrm>
          <a:prstGeom prst="rect">
            <a:avLst/>
          </a:prstGeom>
        </p:spPr>
      </p:pic>
      <p:sp>
        <p:nvSpPr>
          <p:cNvPr id="59" name="직사각형 21"/>
          <p:cNvSpPr>
            <a:spLocks noChangeArrowheads="1"/>
          </p:cNvSpPr>
          <p:nvPr/>
        </p:nvSpPr>
        <p:spPr bwMode="auto">
          <a:xfrm>
            <a:off x="6984268" y="928190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suh_h_0301_01_0003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713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65312" y="894493"/>
            <a:ext cx="6918956" cy="567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89042" y="980728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315 + 226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을 계산하는 방법을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32044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4" y="1488560"/>
            <a:ext cx="5847819" cy="372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374" y="3433428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타원 62"/>
          <p:cNvSpPr/>
          <p:nvPr/>
        </p:nvSpPr>
        <p:spPr>
          <a:xfrm>
            <a:off x="591742" y="146207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3083605" y="320523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573" y="3726497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398" y="4212524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타원 66"/>
          <p:cNvSpPr/>
          <p:nvPr/>
        </p:nvSpPr>
        <p:spPr>
          <a:xfrm>
            <a:off x="4886064" y="375746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208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삽화에 모든 숫자는 타이핑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전자저작물에서 물음표 표시를 손가락 버튼으로 대체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각각의 손가락 버튼을 클릭 시 전자 저작물의 효과와 동일하게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한대희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(2022)/3-1/3_002_2015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개정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/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수학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%203-1%20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app/resource/contents/lesson01/ops/1/1_1_04.html)</a:t>
            </a: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  <a:sym typeface="Wingdings" panose="05000000000000000000" pitchFamily="2" charset="2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 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번과 마찬가지로 전자저작물과 같은 효과로 표출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0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636" y="1996391"/>
            <a:ext cx="374712" cy="361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237" y="1996391"/>
            <a:ext cx="239288" cy="32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2" name="오른쪽 화살표 71"/>
          <p:cNvSpPr/>
          <p:nvPr/>
        </p:nvSpPr>
        <p:spPr>
          <a:xfrm>
            <a:off x="7792485" y="2129756"/>
            <a:ext cx="384633" cy="162018"/>
          </a:xfrm>
          <a:prstGeom prst="rightArrow">
            <a:avLst/>
          </a:prstGeom>
          <a:solidFill>
            <a:srgbClr val="FFFF00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18" y="5319347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265" y="5386537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" name="Picture 1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826" y="531934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15191" y="5373216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63016" y="537612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3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235069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1_2_4_01~07.sgv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\app\resource\contents\lesson01\ops\1\images\1_2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8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013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93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suh_h_0301_01_0003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43"/>
          <p:cNvSpPr txBox="1"/>
          <p:nvPr/>
        </p:nvSpPr>
        <p:spPr>
          <a:xfrm>
            <a:off x="389043" y="1556792"/>
            <a:ext cx="6519789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수 모형으로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315 + 226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을 계산한 결과는 얼마인가요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9664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타원 42"/>
          <p:cNvSpPr/>
          <p:nvPr/>
        </p:nvSpPr>
        <p:spPr>
          <a:xfrm>
            <a:off x="5752956" y="500483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3992863" y="3090484"/>
            <a:ext cx="1479258" cy="40006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541 </a:t>
            </a: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입니다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12" t="38461" r="19766" b="18240"/>
          <a:stretch/>
        </p:blipFill>
        <p:spPr bwMode="auto">
          <a:xfrm>
            <a:off x="1371568" y="2291283"/>
            <a:ext cx="2395654" cy="2127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19772" y="5337212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968" y="5386537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826" y="5319347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63016" y="5376123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00938" y="5389135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그림 64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2120" y="2906905"/>
            <a:ext cx="360000" cy="355000"/>
          </a:xfrm>
          <a:prstGeom prst="rect">
            <a:avLst/>
          </a:prstGeom>
        </p:spPr>
      </p:pic>
      <p:sp>
        <p:nvSpPr>
          <p:cNvPr id="66" name="직사각형 65"/>
          <p:cNvSpPr/>
          <p:nvPr/>
        </p:nvSpPr>
        <p:spPr>
          <a:xfrm>
            <a:off x="65312" y="894493"/>
            <a:ext cx="6918956" cy="567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389042" y="980728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315 + 226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을 계산하는 방법을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8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32044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2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552096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1_2_4_03.sgv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\app\resource\contents\lesson01\ops\1\images\1_2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745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524787"/>
              </p:ext>
            </p:extLst>
          </p:nvPr>
        </p:nvGraphicFramePr>
        <p:xfrm>
          <a:off x="179388" y="654012"/>
          <a:ext cx="8774172" cy="4480384"/>
        </p:xfrm>
        <a:graphic>
          <a:graphicData uri="http://schemas.openxmlformats.org/drawingml/2006/table">
            <a:tbl>
              <a:tblPr/>
              <a:tblGrid>
                <a:gridCol w="5401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625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93899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7579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7795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78913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85851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단계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교과서 정보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형태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8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 애니메이션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꿀벌의 여행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12~13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suh_h_0301_01_0003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Html5(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8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생각 열기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꿀벌의 전체 여행 거리는 얼마인지 생각해 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12~13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suh_h_0301_01_0003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도입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 목표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이번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suh_h_0301_01_0003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_103_1.html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꿀벌의 전체 여행 거리는 얼마인지 수 카드로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12~13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suh_h_0301_01_0003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2] 315+226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을 수 모형으로 계산하는 방법 알아보기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12~13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suh_h_0301_01_0003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혼자서도 척척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혼자서도 척척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1]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문제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1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수학 익힘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12~13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suh_h_0301_01_0003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_203_1.html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핵심 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suh_h_0301_01_0003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정리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예고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다음 시간에 배울 내용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suh_h_0301_01_0003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_302_1.html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962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평가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문제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suh_h_0301_01_0003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_401_1.html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Html5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9622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프레임 수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7" marR="91437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38111" y="5325624"/>
            <a:ext cx="269893" cy="26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55776" y="5337212"/>
            <a:ext cx="276170" cy="26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143" y="5385898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878" y="5386978"/>
            <a:ext cx="436428" cy="1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5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924" y="5392174"/>
            <a:ext cx="426036" cy="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51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답 칸 클릭하면 답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suh_h_0301_01_0003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43"/>
          <p:cNvSpPr txBox="1"/>
          <p:nvPr/>
        </p:nvSpPr>
        <p:spPr>
          <a:xfrm>
            <a:off x="389043" y="1556792"/>
            <a:ext cx="6519789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수 모형으로 계산했던 과정을 떠올리면서 세로 셈으로 계산하는 방법을 말해 보세요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9664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직사각형 43"/>
          <p:cNvSpPr/>
          <p:nvPr/>
        </p:nvSpPr>
        <p:spPr bwMode="auto">
          <a:xfrm>
            <a:off x="418638" y="2352139"/>
            <a:ext cx="6487053" cy="46479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252000" marR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 각 자리의 수끼리 맞추어 적습니다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6276" y="2174638"/>
            <a:ext cx="360000" cy="355000"/>
          </a:xfrm>
          <a:prstGeom prst="rect">
            <a:avLst/>
          </a:prstGeom>
        </p:spPr>
      </p:pic>
      <p:sp>
        <p:nvSpPr>
          <p:cNvPr id="26" name="타원 25"/>
          <p:cNvSpPr/>
          <p:nvPr/>
        </p:nvSpPr>
        <p:spPr>
          <a:xfrm>
            <a:off x="5752956" y="500483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5312" y="894493"/>
            <a:ext cx="6918956" cy="567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89042" y="980728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315 + 226</a:t>
            </a:r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을 계산하는 방법을 알아봅시다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32044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직사각형 32"/>
          <p:cNvSpPr/>
          <p:nvPr/>
        </p:nvSpPr>
        <p:spPr bwMode="auto">
          <a:xfrm>
            <a:off x="409300" y="2961347"/>
            <a:ext cx="6487053" cy="75608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324000" marR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일의 자리에서 </a:t>
            </a:r>
            <a:r>
              <a:rPr lang="ko-KR" altLang="en-US" sz="1900" b="1" spc="-150" dirty="0" err="1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받아올림이</a:t>
            </a: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있으면 십의 자리로 </a:t>
            </a:r>
            <a:r>
              <a:rPr lang="ko-KR" altLang="en-US" sz="1900" b="1" spc="-150" dirty="0" err="1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받아올림하여</a:t>
            </a:r>
            <a:r>
              <a:rPr lang="ko-KR" altLang="en-US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계산합니다</a:t>
            </a:r>
            <a:r>
              <a:rPr lang="en-US" altLang="ko-KR" sz="19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8832" y="2840479"/>
            <a:ext cx="360000" cy="355000"/>
          </a:xfrm>
          <a:prstGeom prst="rect">
            <a:avLst/>
          </a:prstGeom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48" y="2446103"/>
            <a:ext cx="344666" cy="27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48" y="3057047"/>
            <a:ext cx="344666" cy="27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326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42835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계산해 보세요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3131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혼자서도 척척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1]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(DVD)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아이콘 사용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‘663’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답칸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클릭 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#2-1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‘1’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표출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‘909’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답칸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클릭 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#2-2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‘1’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표출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7" y="958637"/>
            <a:ext cx="533443" cy="471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타원 30"/>
          <p:cNvSpPr/>
          <p:nvPr/>
        </p:nvSpPr>
        <p:spPr>
          <a:xfrm>
            <a:off x="14834" y="74844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2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타원 32"/>
          <p:cNvSpPr/>
          <p:nvPr/>
        </p:nvSpPr>
        <p:spPr>
          <a:xfrm>
            <a:off x="4732082" y="510973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725803" y="509891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124027"/>
              </p:ext>
            </p:extLst>
          </p:nvPr>
        </p:nvGraphicFramePr>
        <p:xfrm>
          <a:off x="1468246" y="3212976"/>
          <a:ext cx="129410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2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235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352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2352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＋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96796"/>
              </p:ext>
            </p:extLst>
          </p:nvPr>
        </p:nvGraphicFramePr>
        <p:xfrm>
          <a:off x="4184114" y="3212832"/>
          <a:ext cx="129410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2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235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352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2352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＋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" name="TextBox 53"/>
          <p:cNvSpPr txBox="1"/>
          <p:nvPr/>
        </p:nvSpPr>
        <p:spPr>
          <a:xfrm>
            <a:off x="1072202" y="2153828"/>
            <a:ext cx="187220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247+228=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53"/>
          <p:cNvSpPr txBox="1"/>
          <p:nvPr/>
        </p:nvSpPr>
        <p:spPr>
          <a:xfrm>
            <a:off x="3865608" y="2153827"/>
            <a:ext cx="187220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343+371=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2368346" y="2181553"/>
            <a:ext cx="660546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475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8892" y="2009118"/>
            <a:ext cx="360000" cy="355000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 bwMode="auto">
          <a:xfrm>
            <a:off x="1792282" y="4035978"/>
            <a:ext cx="942825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  6  3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직사각형 51"/>
          <p:cNvSpPr/>
          <p:nvPr/>
        </p:nvSpPr>
        <p:spPr bwMode="auto">
          <a:xfrm>
            <a:off x="5107995" y="2191683"/>
            <a:ext cx="660546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714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156" y="2014183"/>
            <a:ext cx="360000" cy="355000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 bwMode="auto">
          <a:xfrm>
            <a:off x="4491147" y="4027612"/>
            <a:ext cx="942825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9  0  9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6718" y="3969060"/>
            <a:ext cx="360000" cy="35500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4410" y="3969060"/>
            <a:ext cx="360000" cy="355000"/>
          </a:xfrm>
          <a:prstGeom prst="rect">
            <a:avLst/>
          </a:prstGeom>
        </p:spPr>
      </p:pic>
      <p:sp>
        <p:nvSpPr>
          <p:cNvPr id="42" name="TextBox 53"/>
          <p:cNvSpPr txBox="1"/>
          <p:nvPr/>
        </p:nvSpPr>
        <p:spPr>
          <a:xfrm>
            <a:off x="4494384" y="3003569"/>
            <a:ext cx="341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600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900" dirty="0" smtClean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53"/>
          <p:cNvSpPr txBox="1"/>
          <p:nvPr/>
        </p:nvSpPr>
        <p:spPr>
          <a:xfrm>
            <a:off x="2100798" y="2976530"/>
            <a:ext cx="341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600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900" dirty="0" smtClean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100798" y="2976530"/>
            <a:ext cx="341766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4473635" y="3003569"/>
            <a:ext cx="341766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836692" y="2800884"/>
            <a:ext cx="531654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#2-1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4180582" y="2830478"/>
            <a:ext cx="621130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#2-2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24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703810"/>
              </p:ext>
            </p:extLst>
          </p:nvPr>
        </p:nvGraphicFramePr>
        <p:xfrm>
          <a:off x="1468246" y="3177116"/>
          <a:ext cx="129410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2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235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352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2352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＋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850403"/>
              </p:ext>
            </p:extLst>
          </p:nvPr>
        </p:nvGraphicFramePr>
        <p:xfrm>
          <a:off x="4184114" y="3176972"/>
          <a:ext cx="129410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2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235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352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2352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＋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9" name="TextBox 53"/>
          <p:cNvSpPr txBox="1"/>
          <p:nvPr/>
        </p:nvSpPr>
        <p:spPr>
          <a:xfrm>
            <a:off x="1072202" y="2153828"/>
            <a:ext cx="187220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247+228=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53"/>
          <p:cNvSpPr txBox="1"/>
          <p:nvPr/>
        </p:nvSpPr>
        <p:spPr>
          <a:xfrm>
            <a:off x="3865608" y="2153827"/>
            <a:ext cx="187220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343+371=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2368346" y="2181553"/>
            <a:ext cx="660546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475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892" y="2009118"/>
            <a:ext cx="360000" cy="355000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 bwMode="auto">
          <a:xfrm>
            <a:off x="1792282" y="4000118"/>
            <a:ext cx="942825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  6  3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5107995" y="2191683"/>
            <a:ext cx="660546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714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156" y="2014183"/>
            <a:ext cx="360000" cy="355000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 bwMode="auto">
          <a:xfrm>
            <a:off x="4491147" y="3991752"/>
            <a:ext cx="942825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9  0  9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718" y="3933200"/>
            <a:ext cx="360000" cy="3550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10" y="3933200"/>
            <a:ext cx="360000" cy="355000"/>
          </a:xfrm>
          <a:prstGeom prst="rect">
            <a:avLst/>
          </a:prstGeom>
        </p:spPr>
      </p:pic>
      <p:sp>
        <p:nvSpPr>
          <p:cNvPr id="51" name="TextBox 53"/>
          <p:cNvSpPr txBox="1"/>
          <p:nvPr/>
        </p:nvSpPr>
        <p:spPr>
          <a:xfrm>
            <a:off x="2100798" y="2976530"/>
            <a:ext cx="341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6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9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473635" y="3003569"/>
            <a:ext cx="341766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65312" y="894492"/>
            <a:ext cx="6918956" cy="655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42835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규칙에 따라 빈칸에 알맞은 수를 써넣으세요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7" y="958637"/>
            <a:ext cx="533443" cy="471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직각 삼각형 33"/>
          <p:cNvSpPr/>
          <p:nvPr/>
        </p:nvSpPr>
        <p:spPr>
          <a:xfrm flipH="1" flipV="1">
            <a:off x="5261885" y="5085183"/>
            <a:ext cx="195359" cy="188107"/>
          </a:xfrm>
          <a:prstGeom prst="rtTriangle">
            <a:avLst/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51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171450" indent="-171450" eaLnBrk="1" hangingPunct="1">
              <a:spcBef>
                <a:spcPts val="300"/>
              </a:spcBef>
              <a:buFontTx/>
              <a:buChar char="-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같은 자리의 수끼리 색이 같아야 함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79512" y="2976531"/>
            <a:ext cx="6667165" cy="210865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5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suh_h_0301_01_0003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_203_1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6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7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46" name="표 1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366470"/>
              </p:ext>
            </p:extLst>
          </p:nvPr>
        </p:nvGraphicFramePr>
        <p:xfrm>
          <a:off x="1294674" y="3456720"/>
          <a:ext cx="1735604" cy="1334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3390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3390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3390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44982"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2000" b="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20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20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449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＋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2000" b="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20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20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4982"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3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2000" b="0" dirty="0">
                        <a:solidFill>
                          <a:schemeClr val="accent3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20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20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7" name="표 1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60472"/>
              </p:ext>
            </p:extLst>
          </p:nvPr>
        </p:nvGraphicFramePr>
        <p:xfrm>
          <a:off x="3853561" y="3417182"/>
          <a:ext cx="1735604" cy="1334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3390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3390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3390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44982"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2000" b="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20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20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449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＋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2000" b="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20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20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4982"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3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2000" b="0" dirty="0">
                        <a:solidFill>
                          <a:schemeClr val="accent3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20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20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8" name="TextBox 53"/>
          <p:cNvSpPr txBox="1"/>
          <p:nvPr/>
        </p:nvSpPr>
        <p:spPr>
          <a:xfrm>
            <a:off x="2214010" y="3298696"/>
            <a:ext cx="341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6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9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0" name="TextBox 53"/>
          <p:cNvSpPr txBox="1"/>
          <p:nvPr/>
        </p:nvSpPr>
        <p:spPr>
          <a:xfrm>
            <a:off x="4328937" y="3213120"/>
            <a:ext cx="341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600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900" dirty="0" smtClean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2" y="2613652"/>
            <a:ext cx="98107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439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179513" y="908720"/>
            <a:ext cx="1115888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핵심 정리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9042" y="1568115"/>
            <a:ext cx="622990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b="1" spc="-15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1900" b="1" spc="-15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b="1" spc="-150" dirty="0" err="1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받아올림이</a:t>
            </a:r>
            <a:r>
              <a:rPr lang="ko-KR" altLang="en-US" sz="1900" b="1" spc="-15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한 번 있는 </a:t>
            </a:r>
            <a:r>
              <a:rPr lang="en-US" altLang="ko-KR" sz="1900" b="1" spc="-15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900" b="1" spc="-15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세 자리 수</a:t>
            </a:r>
            <a:r>
              <a:rPr lang="en-US" altLang="ko-KR" sz="1900" b="1" spc="-15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)+(</a:t>
            </a:r>
            <a:r>
              <a:rPr lang="ko-KR" altLang="en-US" sz="1900" b="1" spc="-15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세 자리 수</a:t>
            </a:r>
            <a:r>
              <a:rPr lang="en-US" altLang="ko-KR" sz="1900" b="1" spc="-15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900" b="1" spc="-15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 계산 </a:t>
            </a:r>
            <a:r>
              <a:rPr lang="en-US" altLang="ko-KR" sz="1900" b="1" spc="-15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55" name="타원 54"/>
          <p:cNvSpPr/>
          <p:nvPr/>
        </p:nvSpPr>
        <p:spPr>
          <a:xfrm>
            <a:off x="6470677" y="530120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_301_1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7" name="Picture 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485" y="3248751"/>
            <a:ext cx="3429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모서리가 둥근 직사각형 47"/>
          <p:cNvSpPr/>
          <p:nvPr/>
        </p:nvSpPr>
        <p:spPr>
          <a:xfrm>
            <a:off x="215516" y="2204864"/>
            <a:ext cx="6601828" cy="3161482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290870"/>
              </p:ext>
            </p:extLst>
          </p:nvPr>
        </p:nvGraphicFramePr>
        <p:xfrm>
          <a:off x="302357" y="2683352"/>
          <a:ext cx="129410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2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235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352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2352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19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＋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9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lang="ko-KR" altLang="en-US" sz="1900" b="1" kern="12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9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0" name="Picture 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90" y="3238360"/>
            <a:ext cx="3429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10918"/>
              </p:ext>
            </p:extLst>
          </p:nvPr>
        </p:nvGraphicFramePr>
        <p:xfrm>
          <a:off x="2013381" y="2672916"/>
          <a:ext cx="129410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2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235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352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2352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tx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900" b="1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＋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tx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900" b="1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900" b="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lang="ko-KR" altLang="en-US" sz="1900" b="0" kern="12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9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tx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900" b="1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tx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900" b="1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152568"/>
              </p:ext>
            </p:extLst>
          </p:nvPr>
        </p:nvGraphicFramePr>
        <p:xfrm>
          <a:off x="3743666" y="2673880"/>
          <a:ext cx="129410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2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235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352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2352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rgbClr val="339933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900" b="1" dirty="0">
                        <a:solidFill>
                          <a:srgbClr val="339933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＋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rgbClr val="339933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900" b="1" dirty="0">
                        <a:solidFill>
                          <a:srgbClr val="339933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900" b="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lang="ko-KR" altLang="en-US" sz="1900" b="0" kern="12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9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900" b="0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900" b="0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rgbClr val="339933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900" b="1" dirty="0">
                        <a:solidFill>
                          <a:srgbClr val="339933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rgbClr val="339933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900" b="1" dirty="0">
                        <a:solidFill>
                          <a:srgbClr val="339933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rgbClr val="339933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900" b="1" dirty="0">
                        <a:solidFill>
                          <a:srgbClr val="339933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3" name="Picture 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46" y="3248751"/>
            <a:ext cx="3429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934324"/>
              </p:ext>
            </p:extLst>
          </p:nvPr>
        </p:nvGraphicFramePr>
        <p:xfrm>
          <a:off x="5422946" y="2673880"/>
          <a:ext cx="129410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2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235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352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2352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rgbClr val="339933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900" b="1" dirty="0">
                        <a:solidFill>
                          <a:srgbClr val="339933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tx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900" b="1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19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＋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rgbClr val="339933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900" b="1" dirty="0">
                        <a:solidFill>
                          <a:srgbClr val="339933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tx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900" b="1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90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9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9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9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6" name="TextBox 53"/>
          <p:cNvSpPr txBox="1"/>
          <p:nvPr/>
        </p:nvSpPr>
        <p:spPr>
          <a:xfrm>
            <a:off x="963590" y="4041068"/>
            <a:ext cx="9229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8+7=15</a:t>
            </a:r>
            <a:endParaRPr lang="ko-KR" altLang="en-US" sz="18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53"/>
          <p:cNvSpPr txBox="1"/>
          <p:nvPr/>
        </p:nvSpPr>
        <p:spPr>
          <a:xfrm>
            <a:off x="2232635" y="4396752"/>
            <a:ext cx="1360950" cy="2923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20+40=60</a:t>
            </a:r>
            <a:endParaRPr lang="ko-KR" altLang="en-US" sz="1900" dirty="0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타원형 설명선 57"/>
          <p:cNvSpPr/>
          <p:nvPr/>
        </p:nvSpPr>
        <p:spPr>
          <a:xfrm>
            <a:off x="842429" y="3969060"/>
            <a:ext cx="1116100" cy="395531"/>
          </a:xfrm>
          <a:prstGeom prst="wedgeEllipseCallout">
            <a:avLst>
              <a:gd name="adj1" fmla="val 347"/>
              <a:gd name="adj2" fmla="val -88252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형 설명선 58"/>
          <p:cNvSpPr/>
          <p:nvPr/>
        </p:nvSpPr>
        <p:spPr>
          <a:xfrm>
            <a:off x="2145193" y="4329100"/>
            <a:ext cx="1477255" cy="395531"/>
          </a:xfrm>
          <a:prstGeom prst="wedgeEllipseCallout">
            <a:avLst>
              <a:gd name="adj1" fmla="val -3689"/>
              <a:gd name="adj2" fmla="val -9301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형 설명선 59"/>
          <p:cNvSpPr/>
          <p:nvPr/>
        </p:nvSpPr>
        <p:spPr>
          <a:xfrm>
            <a:off x="3550624" y="4653136"/>
            <a:ext cx="1900305" cy="432561"/>
          </a:xfrm>
          <a:prstGeom prst="wedgeEllipseCallout">
            <a:avLst>
              <a:gd name="adj1" fmla="val -13888"/>
              <a:gd name="adj2" fmla="val -83513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53"/>
          <p:cNvSpPr txBox="1"/>
          <p:nvPr/>
        </p:nvSpPr>
        <p:spPr>
          <a:xfrm>
            <a:off x="3567994" y="4720788"/>
            <a:ext cx="1904424" cy="2923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900" dirty="0" smtClean="0">
                <a:solidFill>
                  <a:srgbClr val="339933"/>
                </a:solidFill>
                <a:latin typeface="맑은 고딕" pitchFamily="50" charset="-127"/>
                <a:ea typeface="맑은 고딕" pitchFamily="50" charset="-127"/>
              </a:rPr>
              <a:t>500+200=700</a:t>
            </a:r>
            <a:endParaRPr lang="ko-KR" altLang="en-US" sz="1900" dirty="0" smtClean="0">
              <a:solidFill>
                <a:srgbClr val="33993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TextBox 43"/>
          <p:cNvSpPr txBox="1"/>
          <p:nvPr/>
        </p:nvSpPr>
        <p:spPr>
          <a:xfrm>
            <a:off x="6086984" y="2408794"/>
            <a:ext cx="28745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b="1" spc="-15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1624543" y="3207799"/>
            <a:ext cx="365782" cy="350788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3335978" y="3248691"/>
            <a:ext cx="365782" cy="350788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5080046" y="3248751"/>
            <a:ext cx="365782" cy="350788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1624543" y="294294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018371" y="1052736"/>
            <a:ext cx="212562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화살표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테두리 반짝 거리는 클릭 이벤트 있음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클릭 시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오른쪽 내용 나타남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모든 내용이 흰 직사각형 화면 안에 들어가게 크기 조절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1_2_05.html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app\resource\contents\lesson01\ops\1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확인 버튼 삭제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332792" y="220382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667460" y="4957716"/>
            <a:ext cx="6053781" cy="5400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424550" y="3064613"/>
            <a:ext cx="230295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(3)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92898" y="1347792"/>
            <a:ext cx="27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48" y="3195062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087724" y="1304764"/>
            <a:ext cx="2976607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다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음</a:t>
            </a:r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시간에는 무엇을 배울까요</a:t>
            </a:r>
            <a:r>
              <a:rPr lang="en-US" altLang="ko-KR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91276" y="1485945"/>
            <a:ext cx="16409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b="1" u="sng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 </a:t>
            </a:r>
            <a:r>
              <a:rPr lang="en-US" altLang="ko-KR" sz="1050" b="1" u="sng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14~17</a:t>
            </a:r>
            <a:r>
              <a:rPr lang="ko-KR" altLang="en-US" sz="1050" b="1" u="sng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en-US" altLang="ko-KR" sz="1050" b="1" u="sng" dirty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r"/>
            <a:r>
              <a:rPr lang="ko-KR" altLang="en-US" sz="1050" b="1" u="sng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수학 익힘 </a:t>
            </a:r>
            <a:r>
              <a:rPr lang="en-US" altLang="ko-KR" sz="1050" b="1" u="sng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14~15</a:t>
            </a:r>
            <a:r>
              <a:rPr lang="ko-KR" altLang="en-US" sz="1050" b="1" u="sng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쪽</a:t>
            </a:r>
            <a:endParaRPr lang="ko-KR" altLang="en-US" sz="1050" b="1" u="sng" dirty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939455" y="113023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_302_1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977172"/>
            <a:ext cx="790098" cy="61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타원 25"/>
          <p:cNvSpPr/>
          <p:nvPr/>
        </p:nvSpPr>
        <p:spPr>
          <a:xfrm>
            <a:off x="6191185" y="477537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18371" y="944724"/>
            <a:ext cx="2125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음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시간에 배울 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준비물 클릭 시 박스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엑스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버튼으로 닫기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07976" y="5073823"/>
            <a:ext cx="511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수 모형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59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18371" y="1092168"/>
            <a:ext cx="2125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확인 문제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게이트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다운로드 버튼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0" y="862146"/>
            <a:ext cx="6917020" cy="47270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타원 10"/>
          <p:cNvSpPr/>
          <p:nvPr/>
        </p:nvSpPr>
        <p:spPr>
          <a:xfrm>
            <a:off x="5683871" y="497271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15516" y="9461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140" y="5259538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494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각각 정답 칸 클릭 시 표출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-’593’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답칸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클릭 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#1-1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표출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-’793’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답칸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클릭 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#1-2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표출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다운로드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(1~2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확인 클릭 시 풀이 표출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계산해 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순서도: 대체 처리 44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2" name="순서도: 대체 처리 61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4" name="순서도: 대체 처리 63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7" name="순서도: 대체 처리 66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순서도: 대체 처리 70"/>
          <p:cNvSpPr/>
          <p:nvPr/>
        </p:nvSpPr>
        <p:spPr>
          <a:xfrm>
            <a:off x="30025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2963686" y="908720"/>
            <a:ext cx="665398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suh_h_0301_01_0003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605528"/>
              </p:ext>
            </p:extLst>
          </p:nvPr>
        </p:nvGraphicFramePr>
        <p:xfrm>
          <a:off x="1468246" y="3156628"/>
          <a:ext cx="129410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2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235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352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2352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＋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956351"/>
              </p:ext>
            </p:extLst>
          </p:nvPr>
        </p:nvGraphicFramePr>
        <p:xfrm>
          <a:off x="4184114" y="3156484"/>
          <a:ext cx="129410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2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235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352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2352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＋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" name="TextBox 53"/>
          <p:cNvSpPr txBox="1"/>
          <p:nvPr/>
        </p:nvSpPr>
        <p:spPr>
          <a:xfrm>
            <a:off x="1072202" y="2221074"/>
            <a:ext cx="187220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547+248=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53"/>
          <p:cNvSpPr txBox="1"/>
          <p:nvPr/>
        </p:nvSpPr>
        <p:spPr>
          <a:xfrm>
            <a:off x="3865608" y="2221073"/>
            <a:ext cx="187220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413+257=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2368346" y="2248799"/>
            <a:ext cx="660546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795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892" y="2076364"/>
            <a:ext cx="360000" cy="355000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 bwMode="auto">
          <a:xfrm>
            <a:off x="1792282" y="3979630"/>
            <a:ext cx="942825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5  9  3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5107995" y="2258929"/>
            <a:ext cx="660546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670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6156" y="2081429"/>
            <a:ext cx="360000" cy="355000"/>
          </a:xfrm>
          <a:prstGeom prst="rect">
            <a:avLst/>
          </a:prstGeom>
        </p:spPr>
      </p:pic>
      <p:sp>
        <p:nvSpPr>
          <p:cNvPr id="78" name="직사각형 77"/>
          <p:cNvSpPr/>
          <p:nvPr/>
        </p:nvSpPr>
        <p:spPr bwMode="auto">
          <a:xfrm>
            <a:off x="4491147" y="3971264"/>
            <a:ext cx="942825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7  9  3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6718" y="3912712"/>
            <a:ext cx="360000" cy="35500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410" y="3912712"/>
            <a:ext cx="360000" cy="355000"/>
          </a:xfrm>
          <a:prstGeom prst="rect">
            <a:avLst/>
          </a:prstGeom>
        </p:spPr>
      </p:pic>
      <p:sp>
        <p:nvSpPr>
          <p:cNvPr id="58" name="TextBox 53"/>
          <p:cNvSpPr txBox="1"/>
          <p:nvPr/>
        </p:nvSpPr>
        <p:spPr>
          <a:xfrm>
            <a:off x="2105998" y="2910426"/>
            <a:ext cx="341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600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900" dirty="0" smtClean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Box 53"/>
          <p:cNvSpPr txBox="1"/>
          <p:nvPr/>
        </p:nvSpPr>
        <p:spPr>
          <a:xfrm>
            <a:off x="4806298" y="2910426"/>
            <a:ext cx="341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600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900" dirty="0" smtClean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05998" y="2910426"/>
            <a:ext cx="341766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4801551" y="2910426"/>
            <a:ext cx="341766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/>
          <p:nvPr/>
        </p:nvSpPr>
        <p:spPr>
          <a:xfrm>
            <a:off x="1843650" y="2741149"/>
            <a:ext cx="524696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#1-1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4459785" y="2665510"/>
            <a:ext cx="683532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#1-2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" name="Picture 1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" name="타원 80"/>
          <p:cNvSpPr/>
          <p:nvPr/>
        </p:nvSpPr>
        <p:spPr>
          <a:xfrm>
            <a:off x="4746657" y="513502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5827887" y="5011416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277313" y="5153120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31737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8371" y="1092168"/>
            <a:ext cx="21256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>
                <a:latin typeface="맑은 고딕" pitchFamily="50" charset="-127"/>
                <a:ea typeface="맑은 고딕" pitchFamily="50" charset="-127"/>
              </a:rPr>
              <a:t>계산해 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순서도: 대체 처리 44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2" name="순서도: 대체 처리 61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4" name="순서도: 대체 처리 63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67" name="순서도: 대체 처리 66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순서도: 대체 처리 70"/>
          <p:cNvSpPr/>
          <p:nvPr/>
        </p:nvSpPr>
        <p:spPr>
          <a:xfrm>
            <a:off x="30025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2963686" y="908720"/>
            <a:ext cx="665398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suh_h_0301_01_0003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080173"/>
              </p:ext>
            </p:extLst>
          </p:nvPr>
        </p:nvGraphicFramePr>
        <p:xfrm>
          <a:off x="1468246" y="3156628"/>
          <a:ext cx="129410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2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235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352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2352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＋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970248"/>
              </p:ext>
            </p:extLst>
          </p:nvPr>
        </p:nvGraphicFramePr>
        <p:xfrm>
          <a:off x="4184114" y="3156484"/>
          <a:ext cx="129410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2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235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352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2352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＋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" name="TextBox 53"/>
          <p:cNvSpPr txBox="1"/>
          <p:nvPr/>
        </p:nvSpPr>
        <p:spPr>
          <a:xfrm>
            <a:off x="1072202" y="2221074"/>
            <a:ext cx="187220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547+248=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53"/>
          <p:cNvSpPr txBox="1"/>
          <p:nvPr/>
        </p:nvSpPr>
        <p:spPr>
          <a:xfrm>
            <a:off x="3865608" y="2221073"/>
            <a:ext cx="187220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413+257=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2368346" y="2248799"/>
            <a:ext cx="660546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795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892" y="2076364"/>
            <a:ext cx="360000" cy="355000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 bwMode="auto">
          <a:xfrm>
            <a:off x="1792282" y="3979630"/>
            <a:ext cx="942825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5  9  3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5107995" y="2258929"/>
            <a:ext cx="660546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670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6156" y="2081429"/>
            <a:ext cx="360000" cy="355000"/>
          </a:xfrm>
          <a:prstGeom prst="rect">
            <a:avLst/>
          </a:prstGeom>
        </p:spPr>
      </p:pic>
      <p:sp>
        <p:nvSpPr>
          <p:cNvPr id="78" name="직사각형 77"/>
          <p:cNvSpPr/>
          <p:nvPr/>
        </p:nvSpPr>
        <p:spPr bwMode="auto">
          <a:xfrm>
            <a:off x="4491147" y="3971264"/>
            <a:ext cx="942825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7  9  3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6718" y="3912712"/>
            <a:ext cx="360000" cy="35500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410" y="3912712"/>
            <a:ext cx="360000" cy="355000"/>
          </a:xfrm>
          <a:prstGeom prst="rect">
            <a:avLst/>
          </a:prstGeom>
        </p:spPr>
      </p:pic>
      <p:graphicFrame>
        <p:nvGraphicFramePr>
          <p:cNvPr id="91" name="표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489701"/>
              </p:ext>
            </p:extLst>
          </p:nvPr>
        </p:nvGraphicFramePr>
        <p:xfrm>
          <a:off x="1468246" y="3177116"/>
          <a:ext cx="129410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2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235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352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2352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＋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2" name="표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763039"/>
              </p:ext>
            </p:extLst>
          </p:nvPr>
        </p:nvGraphicFramePr>
        <p:xfrm>
          <a:off x="4184114" y="3176972"/>
          <a:ext cx="129410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2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235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352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2352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＋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3" name="직사각형 92"/>
          <p:cNvSpPr/>
          <p:nvPr/>
        </p:nvSpPr>
        <p:spPr bwMode="auto">
          <a:xfrm>
            <a:off x="1792282" y="4000118"/>
            <a:ext cx="942825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  6  3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직사각형 93"/>
          <p:cNvSpPr/>
          <p:nvPr/>
        </p:nvSpPr>
        <p:spPr bwMode="auto">
          <a:xfrm>
            <a:off x="4491147" y="3991752"/>
            <a:ext cx="942825" cy="3651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9  0  9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5" name="그림 94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6718" y="3933200"/>
            <a:ext cx="360000" cy="355000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410" y="3933200"/>
            <a:ext cx="360000" cy="355000"/>
          </a:xfrm>
          <a:prstGeom prst="rect">
            <a:avLst/>
          </a:prstGeom>
        </p:spPr>
      </p:pic>
      <p:sp>
        <p:nvSpPr>
          <p:cNvPr id="97" name="TextBox 53"/>
          <p:cNvSpPr txBox="1"/>
          <p:nvPr/>
        </p:nvSpPr>
        <p:spPr>
          <a:xfrm>
            <a:off x="2100798" y="2976530"/>
            <a:ext cx="341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6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9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4473635" y="3003569"/>
            <a:ext cx="341766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9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1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52" y="5273291"/>
            <a:ext cx="958428" cy="32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1" name="직각 삼각형 100"/>
          <p:cNvSpPr/>
          <p:nvPr/>
        </p:nvSpPr>
        <p:spPr>
          <a:xfrm flipH="1" flipV="1">
            <a:off x="5261885" y="5085183"/>
            <a:ext cx="195359" cy="188107"/>
          </a:xfrm>
          <a:prstGeom prst="rtTriangle">
            <a:avLst/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179512" y="2976531"/>
            <a:ext cx="6667165" cy="210865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103" name="표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103665"/>
              </p:ext>
            </p:extLst>
          </p:nvPr>
        </p:nvGraphicFramePr>
        <p:xfrm>
          <a:off x="1294674" y="3456720"/>
          <a:ext cx="1735604" cy="1334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3390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3390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3390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44982"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2000" b="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20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20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449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＋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2000" b="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20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20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4982"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3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2000" b="0" dirty="0">
                        <a:solidFill>
                          <a:schemeClr val="accent3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ko-KR" altLang="en-US" sz="20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20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4" name="표 1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966222"/>
              </p:ext>
            </p:extLst>
          </p:nvPr>
        </p:nvGraphicFramePr>
        <p:xfrm>
          <a:off x="3853561" y="3417182"/>
          <a:ext cx="1735604" cy="1334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3390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3390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3390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44982"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2000" b="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20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20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449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＋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2000" b="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20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20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4982"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3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2000" b="0" dirty="0">
                        <a:solidFill>
                          <a:schemeClr val="accent3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accent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2000" b="0" dirty="0">
                        <a:solidFill>
                          <a:schemeClr val="accent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2000" b="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5" name="TextBox 53"/>
          <p:cNvSpPr txBox="1"/>
          <p:nvPr/>
        </p:nvSpPr>
        <p:spPr>
          <a:xfrm>
            <a:off x="2214010" y="3284984"/>
            <a:ext cx="341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6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9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6" name="TextBox 53"/>
          <p:cNvSpPr txBox="1"/>
          <p:nvPr/>
        </p:nvSpPr>
        <p:spPr>
          <a:xfrm>
            <a:off x="4770294" y="3213120"/>
            <a:ext cx="341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6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9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2" y="2613652"/>
            <a:ext cx="98107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37701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43"/>
          <p:cNvSpPr txBox="1"/>
          <p:nvPr/>
        </p:nvSpPr>
        <p:spPr>
          <a:xfrm>
            <a:off x="644499" y="1604119"/>
            <a:ext cx="6110881" cy="9694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진우네 반에서 재활용품 만들기를 위해 지난주에 모은 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우유갑은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132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개이고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이번 주에 모은 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우유갑은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148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개입니다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진우네 반에서 모은 </a:t>
            </a:r>
            <a:r>
              <a:rPr lang="ko-KR" altLang="en-US" sz="1900" spc="-150" dirty="0" err="1" smtClean="0">
                <a:latin typeface="맑은 고딕" pitchFamily="50" charset="-127"/>
                <a:ea typeface="맑은 고딕" pitchFamily="50" charset="-127"/>
              </a:rPr>
              <a:t>우유갑은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 모두 몇 개인지 구해 보시오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900" spc="-1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298" y="5253061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suh_h_0301_01_0003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순서도: 대체 처리 48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순서도: 대체 처리 49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1" name="순서도: 대체 처리 60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76" name="순서도: 대체 처리 75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7" name="TextBox 76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8" name="순서도: 대체 처리 77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0" name="순서도: 대체 처리 79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TextBox 87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89" name="순서도: 대체 처리 88"/>
          <p:cNvSpPr/>
          <p:nvPr/>
        </p:nvSpPr>
        <p:spPr>
          <a:xfrm>
            <a:off x="300936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0" name="TextBox 89"/>
          <p:cNvSpPr txBox="1">
            <a:spLocks noChangeArrowheads="1"/>
          </p:cNvSpPr>
          <p:nvPr/>
        </p:nvSpPr>
        <p:spPr bwMode="auto">
          <a:xfrm>
            <a:off x="297049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91" name="순서도: 대체 처리 90"/>
          <p:cNvSpPr/>
          <p:nvPr/>
        </p:nvSpPr>
        <p:spPr>
          <a:xfrm>
            <a:off x="354942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/>
          <p:cNvSpPr txBox="1">
            <a:spLocks noChangeArrowheads="1"/>
          </p:cNvSpPr>
          <p:nvPr/>
        </p:nvSpPr>
        <p:spPr bwMode="auto">
          <a:xfrm>
            <a:off x="35105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pic>
        <p:nvPicPr>
          <p:cNvPr id="10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0" y="5303520"/>
            <a:ext cx="1080120" cy="25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타원 38"/>
          <p:cNvSpPr/>
          <p:nvPr/>
        </p:nvSpPr>
        <p:spPr>
          <a:xfrm>
            <a:off x="5643614" y="50505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직사각형 53"/>
          <p:cNvSpPr/>
          <p:nvPr/>
        </p:nvSpPr>
        <p:spPr bwMode="auto">
          <a:xfrm>
            <a:off x="1530255" y="2980554"/>
            <a:ext cx="5057970" cy="116852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360000">
              <a:spcBef>
                <a:spcPts val="1140"/>
              </a:spcBef>
            </a:pPr>
            <a:r>
              <a:rPr lang="ko-KR" altLang="en-US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지난주에 모은 </a:t>
            </a:r>
            <a:r>
              <a:rPr lang="ko-KR" altLang="en-US" sz="1900" b="1" dirty="0" err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우유갑은</a:t>
            </a:r>
            <a:r>
              <a:rPr lang="ko-KR" altLang="en-US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132</a:t>
            </a:r>
            <a:r>
              <a:rPr lang="ko-KR" altLang="en-US" sz="19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개이고</a:t>
            </a:r>
            <a:r>
              <a:rPr lang="en-US" altLang="ko-KR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이번 </a:t>
            </a:r>
            <a:r>
              <a:rPr lang="ko-KR" altLang="en-US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주에 모은 </a:t>
            </a:r>
            <a:r>
              <a:rPr lang="ko-KR" altLang="en-US" sz="1900" b="1" dirty="0" err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우유갑은</a:t>
            </a:r>
            <a:r>
              <a:rPr lang="ko-KR" altLang="en-US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148</a:t>
            </a:r>
            <a:r>
              <a:rPr lang="ko-KR" altLang="en-US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개이므로 </a:t>
            </a:r>
            <a:r>
              <a:rPr lang="ko-KR" altLang="en-US" sz="19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이를 </a:t>
            </a:r>
            <a:r>
              <a:rPr lang="ko-KR" altLang="en-US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합하면 </a:t>
            </a:r>
            <a:r>
              <a:rPr lang="en-US" altLang="ko-KR" sz="19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132+148=280</a:t>
            </a:r>
            <a:r>
              <a:rPr lang="en-US" altLang="ko-KR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즉 </a:t>
            </a:r>
            <a:r>
              <a:rPr lang="en-US" altLang="ko-KR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280</a:t>
            </a:r>
            <a:r>
              <a:rPr lang="ko-KR" altLang="en-US" sz="19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개입니다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123" y="2803054"/>
            <a:ext cx="360000" cy="355000"/>
          </a:xfrm>
          <a:prstGeom prst="rect">
            <a:avLst/>
          </a:prstGeom>
        </p:spPr>
      </p:pic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791" y="3125574"/>
            <a:ext cx="290512" cy="23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90" y="2950272"/>
            <a:ext cx="571500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타원 57"/>
          <p:cNvSpPr/>
          <p:nvPr/>
        </p:nvSpPr>
        <p:spPr>
          <a:xfrm>
            <a:off x="712318" y="282772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1459367" y="295027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0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783" y="4465513"/>
            <a:ext cx="430913" cy="370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타원 61"/>
          <p:cNvSpPr/>
          <p:nvPr/>
        </p:nvSpPr>
        <p:spPr>
          <a:xfrm>
            <a:off x="704092" y="435844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직사각형 62"/>
          <p:cNvSpPr/>
          <p:nvPr/>
        </p:nvSpPr>
        <p:spPr bwMode="auto">
          <a:xfrm>
            <a:off x="1530160" y="4444565"/>
            <a:ext cx="665576" cy="41197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280</a:t>
            </a:r>
            <a:endParaRPr kumimoji="1" lang="ko-KR" altLang="en-US" sz="19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160" y="4267065"/>
            <a:ext cx="360000" cy="355000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2195736" y="4471818"/>
            <a:ext cx="33155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개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277313" y="509309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018371" y="975242"/>
            <a:ext cx="212562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약물 사용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활동지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다운로드 버튼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(1~2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1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1103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순서도: 대체 처리 72"/>
          <p:cNvSpPr/>
          <p:nvPr/>
        </p:nvSpPr>
        <p:spPr>
          <a:xfrm>
            <a:off x="62378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61989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82" name="순서도: 대체 처리 81"/>
          <p:cNvSpPr/>
          <p:nvPr/>
        </p:nvSpPr>
        <p:spPr>
          <a:xfrm>
            <a:off x="570015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>
            <a:spLocks noChangeArrowheads="1"/>
          </p:cNvSpPr>
          <p:nvPr/>
        </p:nvSpPr>
        <p:spPr bwMode="auto">
          <a:xfrm>
            <a:off x="566128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84" name="순서도: 대체 처리 83"/>
          <p:cNvSpPr/>
          <p:nvPr/>
        </p:nvSpPr>
        <p:spPr>
          <a:xfrm>
            <a:off x="516825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51293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86" name="순서도: 대체 처리 85"/>
          <p:cNvSpPr/>
          <p:nvPr/>
        </p:nvSpPr>
        <p:spPr>
          <a:xfrm>
            <a:off x="463054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459167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88" name="순서도: 대체 처리 87"/>
          <p:cNvSpPr/>
          <p:nvPr/>
        </p:nvSpPr>
        <p:spPr>
          <a:xfrm>
            <a:off x="4096298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>
            <a:spLocks noChangeArrowheads="1"/>
          </p:cNvSpPr>
          <p:nvPr/>
        </p:nvSpPr>
        <p:spPr bwMode="auto">
          <a:xfrm>
            <a:off x="405743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90" name="순서도: 대체 처리 89"/>
          <p:cNvSpPr/>
          <p:nvPr/>
        </p:nvSpPr>
        <p:spPr>
          <a:xfrm>
            <a:off x="356440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>
            <a:spLocks noChangeArrowheads="1"/>
          </p:cNvSpPr>
          <p:nvPr/>
        </p:nvSpPr>
        <p:spPr bwMode="auto">
          <a:xfrm>
            <a:off x="352553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순서도: 대체 처리 91"/>
          <p:cNvSpPr/>
          <p:nvPr/>
        </p:nvSpPr>
        <p:spPr>
          <a:xfrm>
            <a:off x="302669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298782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41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suh_h_0301_01_0003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FC15E273-4749-4AA6-AE2A-E26ACFF02A01}"/>
              </a:ext>
            </a:extLst>
          </p:cNvPr>
          <p:cNvSpPr txBox="1"/>
          <p:nvPr/>
        </p:nvSpPr>
        <p:spPr>
          <a:xfrm>
            <a:off x="657304" y="1613520"/>
            <a:ext cx="398959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안에 알맞은 수를 써넣으시오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2360938" y="2403315"/>
            <a:ext cx="2131831" cy="1846659"/>
            <a:chOff x="2360938" y="2403315"/>
            <a:chExt cx="2131831" cy="1846659"/>
          </a:xfrm>
        </p:grpSpPr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46499B32-8EA8-413B-AADC-8F6176409519}"/>
                </a:ext>
              </a:extLst>
            </p:cNvPr>
            <p:cNvSpPr txBox="1">
              <a:spLocks/>
            </p:cNvSpPr>
            <p:nvPr/>
          </p:nvSpPr>
          <p:spPr>
            <a:xfrm>
              <a:off x="3344263" y="3009275"/>
              <a:ext cx="452749" cy="50492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0">
              <a:solidFill>
                <a:schemeClr val="accent1">
                  <a:lumMod val="20000"/>
                  <a:lumOff val="80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200" b="1" dirty="0">
                  <a:solidFill>
                    <a:srgbClr val="0070C0"/>
                  </a:solidFill>
                  <a:latin typeface="맑은 고딕"/>
                  <a:ea typeface="맑은 고딕" panose="020B0503020000020004" pitchFamily="50" charset="-127"/>
                </a:rPr>
                <a:t>5</a:t>
              </a:r>
              <a:endPara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3327824" y="3009275"/>
              <a:ext cx="485625" cy="504922"/>
              <a:chOff x="233890" y="2906132"/>
              <a:chExt cx="1199500" cy="777218"/>
            </a:xfrm>
          </p:grpSpPr>
          <p:sp>
            <p:nvSpPr>
              <p:cNvPr id="50" name="모서리가 둥근 직사각형 49">
                <a:extLst>
                  <a:ext uri="{FF2B5EF4-FFF2-40B4-BE49-F238E27FC236}">
                    <a16:creationId xmlns="" xmlns:a16="http://schemas.microsoft.com/office/drawing/2014/main" id="{71A1B541-326C-41AD-BD7E-EAF87A58891D}"/>
                  </a:ext>
                </a:extLst>
              </p:cNvPr>
              <p:cNvSpPr/>
              <p:nvPr/>
            </p:nvSpPr>
            <p:spPr>
              <a:xfrm>
                <a:off x="233890" y="2906132"/>
                <a:ext cx="1199500" cy="777218"/>
              </a:xfrm>
              <a:prstGeom prst="roundRect">
                <a:avLst>
                  <a:gd name="adj" fmla="val 102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51" name="Picture 16" descr="C:\Users\천재교육\Desktop\피피티 배포용\기호\point_02.png">
                <a:extLst>
                  <a:ext uri="{FF2B5EF4-FFF2-40B4-BE49-F238E27FC236}">
                    <a16:creationId xmlns="" xmlns:a16="http://schemas.microsoft.com/office/drawing/2014/main" id="{C547106C-8614-405A-B663-5B77B074EB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3682" y="3053147"/>
                <a:ext cx="799914" cy="4984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1" name="TextBox 60">
              <a:extLst>
                <a:ext uri="{FF2B5EF4-FFF2-40B4-BE49-F238E27FC236}">
                  <a16:creationId xmlns="" xmlns:a16="http://schemas.microsoft.com/office/drawing/2014/main" id="{46499B32-8EA8-413B-AADC-8F6176409519}"/>
                </a:ext>
              </a:extLst>
            </p:cNvPr>
            <p:cNvSpPr txBox="1">
              <a:spLocks/>
            </p:cNvSpPr>
            <p:nvPr/>
          </p:nvSpPr>
          <p:spPr>
            <a:xfrm>
              <a:off x="3882158" y="3009275"/>
              <a:ext cx="452749" cy="50492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0">
              <a:solidFill>
                <a:schemeClr val="accent1">
                  <a:lumMod val="20000"/>
                  <a:lumOff val="80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200" b="1" dirty="0">
                  <a:solidFill>
                    <a:srgbClr val="0070C0"/>
                  </a:solidFill>
                  <a:latin typeface="맑은 고딕"/>
                  <a:ea typeface="맑은 고딕" panose="020B0503020000020004" pitchFamily="50" charset="-127"/>
                </a:rPr>
                <a:t>8</a:t>
              </a:r>
              <a:endPara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62" name="그룹 61"/>
            <p:cNvGrpSpPr/>
            <p:nvPr/>
          </p:nvGrpSpPr>
          <p:grpSpPr>
            <a:xfrm>
              <a:off x="3865719" y="3009275"/>
              <a:ext cx="485625" cy="504922"/>
              <a:chOff x="233890" y="2906132"/>
              <a:chExt cx="1199500" cy="777218"/>
            </a:xfrm>
          </p:grpSpPr>
          <p:sp>
            <p:nvSpPr>
              <p:cNvPr id="63" name="모서리가 둥근 직사각형 62">
                <a:extLst>
                  <a:ext uri="{FF2B5EF4-FFF2-40B4-BE49-F238E27FC236}">
                    <a16:creationId xmlns="" xmlns:a16="http://schemas.microsoft.com/office/drawing/2014/main" id="{71A1B541-326C-41AD-BD7E-EAF87A58891D}"/>
                  </a:ext>
                </a:extLst>
              </p:cNvPr>
              <p:cNvSpPr/>
              <p:nvPr/>
            </p:nvSpPr>
            <p:spPr>
              <a:xfrm>
                <a:off x="233890" y="2906132"/>
                <a:ext cx="1199500" cy="777218"/>
              </a:xfrm>
              <a:prstGeom prst="roundRect">
                <a:avLst>
                  <a:gd name="adj" fmla="val 102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64" name="Picture 16" descr="C:\Users\천재교육\Desktop\피피티 배포용\기호\point_02.png">
                <a:extLst>
                  <a:ext uri="{FF2B5EF4-FFF2-40B4-BE49-F238E27FC236}">
                    <a16:creationId xmlns="" xmlns:a16="http://schemas.microsoft.com/office/drawing/2014/main" id="{C547106C-8614-405A-B663-5B77B074EB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3682" y="3053147"/>
                <a:ext cx="799914" cy="4984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7" name="TextBox 66"/>
            <p:cNvSpPr txBox="1"/>
            <p:nvPr/>
          </p:nvSpPr>
          <p:spPr>
            <a:xfrm>
              <a:off x="2360938" y="2403315"/>
              <a:ext cx="2131831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200" b="1" dirty="0" smtClean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       3  5</a:t>
              </a:r>
              <a:endPara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+  </a:t>
              </a:r>
              <a:r>
                <a:rPr lang="en-US" altLang="ko-KR" sz="3200" b="1" noProof="0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4</a:t>
              </a:r>
              <a:r>
                <a:rPr lang="en-US" altLang="ko-KR" sz="3200" b="1" dirty="0" smtClean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    </a:t>
              </a:r>
            </a:p>
            <a:p>
              <a:pPr marL="0" marR="0" lvl="0" indent="0" algn="l" defTabSz="4572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en-US" altLang="ko-KR" sz="1000" b="1" i="0" u="none" strike="noStrike" kern="120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</a:t>
              </a:r>
            </a:p>
            <a:p>
              <a:pPr marL="0" marR="0" lvl="0" indent="0" algn="l" defTabSz="4572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120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       </a:t>
              </a:r>
              <a:r>
                <a:rPr kumimoji="0" lang="en-US" altLang="ko-KR" sz="1000" b="1" i="0" u="none" strike="noStrike" kern="120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    </a:t>
              </a:r>
              <a:r>
                <a:rPr kumimoji="0" lang="en-US" altLang="ko-KR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6  9  3</a:t>
              </a:r>
              <a:endPara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8" name="직선 연결선 67"/>
            <p:cNvCxnSpPr/>
            <p:nvPr/>
          </p:nvCxnSpPr>
          <p:spPr>
            <a:xfrm>
              <a:off x="2429930" y="3609706"/>
              <a:ext cx="206283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="" xmlns:a16="http://schemas.microsoft.com/office/drawing/2014/main" id="{46499B32-8EA8-413B-AADC-8F6176409519}"/>
                </a:ext>
              </a:extLst>
            </p:cNvPr>
            <p:cNvSpPr txBox="1">
              <a:spLocks/>
            </p:cNvSpPr>
            <p:nvPr/>
          </p:nvSpPr>
          <p:spPr>
            <a:xfrm>
              <a:off x="2830520" y="2441821"/>
              <a:ext cx="452749" cy="50492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0">
              <a:solidFill>
                <a:schemeClr val="accent1">
                  <a:lumMod val="20000"/>
                  <a:lumOff val="80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2</a:t>
              </a:r>
            </a:p>
          </p:txBody>
        </p:sp>
        <p:sp>
          <p:nvSpPr>
            <p:cNvPr id="95" name="모서리가 둥근 직사각형 94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2814081" y="2441821"/>
              <a:ext cx="485625" cy="504922"/>
            </a:xfrm>
            <a:prstGeom prst="roundRect">
              <a:avLst>
                <a:gd name="adj" fmla="val 10267"/>
              </a:avLst>
            </a:prstGeom>
            <a:solidFill>
              <a:schemeClr val="bg1">
                <a:lumMod val="85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8" name="모서리가 둥근 직사각형 97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3327824" y="3032090"/>
              <a:ext cx="485625" cy="504922"/>
            </a:xfrm>
            <a:prstGeom prst="roundRect">
              <a:avLst>
                <a:gd name="adj" fmla="val 10267"/>
              </a:avLst>
            </a:prstGeom>
            <a:solidFill>
              <a:schemeClr val="bg1">
                <a:lumMod val="85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9" name="모서리가 둥근 직사각형 98">
              <a:extLst>
                <a:ext uri="{FF2B5EF4-FFF2-40B4-BE49-F238E27FC236}">
                  <a16:creationId xmlns="" xmlns:a16="http://schemas.microsoft.com/office/drawing/2014/main" id="{71A1B541-326C-41AD-BD7E-EAF87A58891D}"/>
                </a:ext>
              </a:extLst>
            </p:cNvPr>
            <p:cNvSpPr/>
            <p:nvPr/>
          </p:nvSpPr>
          <p:spPr>
            <a:xfrm>
              <a:off x="3887924" y="3014247"/>
              <a:ext cx="485625" cy="522765"/>
            </a:xfrm>
            <a:prstGeom prst="roundRect">
              <a:avLst>
                <a:gd name="adj" fmla="val 10267"/>
              </a:avLst>
            </a:prstGeom>
            <a:solidFill>
              <a:schemeClr val="bg1">
                <a:lumMod val="85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2840941" y="2384884"/>
            <a:ext cx="398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pic>
        <p:nvPicPr>
          <p:cNvPr id="76" name="그림 75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723" y="2225339"/>
            <a:ext cx="435600" cy="429550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3364946" y="2996952"/>
            <a:ext cx="398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en-US" altLang="ko-KR" sz="3200" b="1" spc="-150" dirty="0" smtClean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3909076" y="2996952"/>
            <a:ext cx="398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5649" y="2859789"/>
            <a:ext cx="435600" cy="429550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6089" y="2890009"/>
            <a:ext cx="435600" cy="429550"/>
          </a:xfrm>
          <a:prstGeom prst="rect">
            <a:avLst/>
          </a:prstGeom>
        </p:spPr>
      </p:pic>
      <p:pic>
        <p:nvPicPr>
          <p:cNvPr id="53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77" y="1655336"/>
            <a:ext cx="301090" cy="3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7018371" y="1092168"/>
            <a:ext cx="21256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(3~7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7"/>
              </a:rPr>
              <a:t>https://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7"/>
              </a:rPr>
              <a:t>cdata2.tsherpa.co.kr/tsherpa/MultiMedia/Flash/2020/curri/index.html?flashxmlnum=jmp1130&amp;classa=A8-C1-31-MM-MM-04-02-03-0-0-0-0&amp;classno=MM_31_04/suh_0301_01_0003/suh_0301_01_0003_401_1.html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정답 칸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‘8’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 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‘1’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표출 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56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3344997" y="2020778"/>
            <a:ext cx="398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3200" b="1" spc="-150" dirty="0" smtClean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408711" y="2020778"/>
            <a:ext cx="248727" cy="36410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/>
          <p:cNvSpPr/>
          <p:nvPr/>
        </p:nvSpPr>
        <p:spPr>
          <a:xfrm>
            <a:off x="3172254" y="1928729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5462085" y="505053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496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7" t="16666" r="21358" b="5139"/>
          <a:stretch/>
        </p:blipFill>
        <p:spPr bwMode="auto">
          <a:xfrm>
            <a:off x="135281" y="913330"/>
            <a:ext cx="6848987" cy="4711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9275" y="871035"/>
            <a:ext cx="6924993" cy="4712924"/>
          </a:xfrm>
          <a:prstGeom prst="rect">
            <a:avLst/>
          </a:prstGeom>
          <a:solidFill>
            <a:schemeClr val="bg1">
              <a:lumMod val="50000"/>
              <a:alpha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259632" y="2438890"/>
            <a:ext cx="4572508" cy="12601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smtClean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꿀벌의</a:t>
            </a:r>
            <a:r>
              <a:rPr lang="ko-KR" altLang="en-US" sz="3600" b="1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여</a:t>
            </a:r>
            <a:r>
              <a:rPr lang="ko-KR" altLang="en-US" sz="3600" b="1" dirty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</a:t>
            </a:r>
          </a:p>
        </p:txBody>
      </p:sp>
      <p:sp>
        <p:nvSpPr>
          <p:cNvPr id="5" name="타원 4"/>
          <p:cNvSpPr/>
          <p:nvPr/>
        </p:nvSpPr>
        <p:spPr>
          <a:xfrm>
            <a:off x="3393351" y="3501008"/>
            <a:ext cx="396044" cy="396044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/>
        </p:nvSpPr>
        <p:spPr>
          <a:xfrm rot="5400000">
            <a:off x="3503290" y="3609020"/>
            <a:ext cx="208823" cy="180020"/>
          </a:xfrm>
          <a:prstGeom prst="triangl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376020"/>
              </p:ext>
            </p:extLst>
          </p:nvPr>
        </p:nvGraphicFramePr>
        <p:xfrm>
          <a:off x="115384" y="6176630"/>
          <a:ext cx="358030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22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애니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1_2_1_ani</a:t>
                      </a:r>
                      <a:endParaRPr lang="en-US" altLang="ko-KR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2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631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DVD </a:t>
            </a:r>
            <a:r>
              <a:rPr lang="ko-KR" altLang="en-US" sz="1000" b="1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전자저작물 참고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C:\Users\DB400SCA\Desktop\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한대희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3-1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지도서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\app\resource\contents\lesson01\ops\1\media\mp4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애니 </a:t>
            </a:r>
            <a:r>
              <a:rPr lang="ko-KR" altLang="en-US" sz="1000" b="1" dirty="0" err="1" smtClean="0">
                <a:latin typeface="맑은 고딕" pitchFamily="50" charset="-127"/>
                <a:ea typeface="맑은 고딕" pitchFamily="50" charset="-127"/>
              </a:rPr>
              <a:t>게이트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참고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  <a:buFontTx/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032" y="2888940"/>
            <a:ext cx="1836204" cy="1091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31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빈칸에 알맞은 수를 써넣으시오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순서도: 대체 처리 36"/>
          <p:cNvSpPr/>
          <p:nvPr/>
        </p:nvSpPr>
        <p:spPr>
          <a:xfrm>
            <a:off x="621372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617485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39" name="순서도: 대체 처리 38"/>
          <p:cNvSpPr/>
          <p:nvPr/>
        </p:nvSpPr>
        <p:spPr>
          <a:xfrm>
            <a:off x="567601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563714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41" name="순서도: 대체 처리 40"/>
          <p:cNvSpPr/>
          <p:nvPr/>
        </p:nvSpPr>
        <p:spPr>
          <a:xfrm>
            <a:off x="51441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1052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43" name="순서도: 대체 처리 42"/>
          <p:cNvSpPr/>
          <p:nvPr/>
        </p:nvSpPr>
        <p:spPr>
          <a:xfrm>
            <a:off x="460640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456753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45" name="순서도: 대체 처리 44"/>
          <p:cNvSpPr/>
          <p:nvPr/>
        </p:nvSpPr>
        <p:spPr>
          <a:xfrm>
            <a:off x="40721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40332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7" name="순서도: 대체 처리 46"/>
          <p:cNvSpPr/>
          <p:nvPr/>
        </p:nvSpPr>
        <p:spPr>
          <a:xfrm>
            <a:off x="35402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35013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순서도: 대체 처리 60"/>
          <p:cNvSpPr/>
          <p:nvPr/>
        </p:nvSpPr>
        <p:spPr>
          <a:xfrm>
            <a:off x="300255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29636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4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suh_h_0301_01_0003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87" y="2215552"/>
            <a:ext cx="6235154" cy="2070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756" y="3301925"/>
            <a:ext cx="468052" cy="468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243" y="3301925"/>
            <a:ext cx="468052" cy="468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2375756" y="3320988"/>
            <a:ext cx="468052" cy="424914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2339752" y="3320988"/>
            <a:ext cx="50744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927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683243" y="3314474"/>
            <a:ext cx="468052" cy="424914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663549" y="3320988"/>
            <a:ext cx="50744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b="1" spc="-15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866</a:t>
            </a:r>
            <a:endParaRPr lang="en-US" altLang="ko-KR" sz="1900" b="1" spc="-150" dirty="0" smtClean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3" name="그림 72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1632" y="3080887"/>
            <a:ext cx="435600" cy="429550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812" y="3025657"/>
            <a:ext cx="435600" cy="42955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801353" y="3307751"/>
            <a:ext cx="50744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spc="-150" dirty="0" smtClean="0">
                <a:latin typeface="맑은 고딕" pitchFamily="50" charset="-127"/>
                <a:ea typeface="맑은 고딕" pitchFamily="50" charset="-127"/>
              </a:rPr>
              <a:t>673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437476" y="2420888"/>
            <a:ext cx="72225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spc="-150" dirty="0" smtClean="0">
                <a:latin typeface="맑은 고딕" pitchFamily="50" charset="-127"/>
                <a:ea typeface="맑은 고딕" pitchFamily="50" charset="-127"/>
              </a:rPr>
              <a:t>+254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782988" y="2389566"/>
            <a:ext cx="72225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spc="-150" dirty="0" smtClean="0">
                <a:latin typeface="맑은 고딕" pitchFamily="50" charset="-127"/>
                <a:ea typeface="맑은 고딕" pitchFamily="50" charset="-127"/>
              </a:rPr>
              <a:t>+318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139952" y="3311696"/>
            <a:ext cx="50744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spc="-150" dirty="0" smtClean="0">
                <a:latin typeface="맑은 고딕" pitchFamily="50" charset="-127"/>
                <a:ea typeface="맑은 고딕" pitchFamily="50" charset="-127"/>
              </a:rPr>
              <a:t>548</a:t>
            </a:r>
          </a:p>
        </p:txBody>
      </p:sp>
      <p:graphicFrame>
        <p:nvGraphicFramePr>
          <p:cNvPr id="56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7018371" y="1092168"/>
            <a:ext cx="212562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(3~7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https://cdata2.tsherpa.co.kr/tsherpa/MultiMedia/Flash/2020/curri/index.html?flashxmlnum=jmp1130&amp;classa=A8-C1-31-MM-MM-04-02-03-0-0-0-0&amp;classno=MM_31_04/suh_0301_01_0003/suh_0301_01_0003_401_1.html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9299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두 친구가 뽑은 숫자 카드에 쓰여 있는 수의 합을 구하시오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순서도: 대체 처리 60"/>
          <p:cNvSpPr/>
          <p:nvPr/>
        </p:nvSpPr>
        <p:spPr>
          <a:xfrm>
            <a:off x="623786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619899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570015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66128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168254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512938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463054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459167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409629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405743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56440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52553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3026692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987824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8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suh_h_0301_01_0003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4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7018371" y="1092168"/>
            <a:ext cx="212562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(3~7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https://cdata2.tsherpa.co.kr/tsherpa/MultiMedia/Flash/2020/curri/index.html?flashxmlnum=jmp1130&amp;classa=A8-C1-31-MM-MM-04-02-03-0-0-0-0&amp;classno=MM_31_04/suh_0301_01_0003/suh_0301_01_0003_401_1.html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천재 교과서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캐릭터로 교체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7" name="_x158392888" descr="EMB00002bac2d8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279" y="2287049"/>
            <a:ext cx="1181100" cy="173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_x158395288" descr="EMB00002bac2d8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445" y="2217993"/>
            <a:ext cx="1189038" cy="187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3197703" y="4329099"/>
            <a:ext cx="68928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645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291" y="4569569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직사각형 40"/>
          <p:cNvSpPr/>
          <p:nvPr/>
        </p:nvSpPr>
        <p:spPr>
          <a:xfrm>
            <a:off x="1970185" y="3465004"/>
            <a:ext cx="1189038" cy="450103"/>
          </a:xfrm>
          <a:prstGeom prst="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519</a:t>
            </a:r>
            <a:endParaRPr lang="ko-KR" altLang="en-US" sz="1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109279" y="3465004"/>
            <a:ext cx="1189038" cy="450103"/>
          </a:xfrm>
          <a:prstGeom prst="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126</a:t>
            </a:r>
            <a:endParaRPr lang="ko-KR" altLang="en-US" sz="1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1821916" y="229047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263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계산 결과를 비교하여      안에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&gt;, =, &lt;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를 알맞게 써넣으시오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순서도: 대체 처리 62"/>
          <p:cNvSpPr/>
          <p:nvPr/>
        </p:nvSpPr>
        <p:spPr>
          <a:xfrm>
            <a:off x="62497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62108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71201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6731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8" name="순서도: 대체 처리 67"/>
          <p:cNvSpPr/>
          <p:nvPr/>
        </p:nvSpPr>
        <p:spPr>
          <a:xfrm>
            <a:off x="518012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514125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70" name="순서도: 대체 처리 69"/>
          <p:cNvSpPr/>
          <p:nvPr/>
        </p:nvSpPr>
        <p:spPr>
          <a:xfrm>
            <a:off x="464241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460354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41081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40692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57626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53740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303855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99969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4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suh_h_0301_01_0003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1838046" y="2492896"/>
            <a:ext cx="3326830" cy="756084"/>
          </a:xfrm>
          <a:prstGeom prst="round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526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＋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168       428+267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659" y="2654461"/>
            <a:ext cx="432955" cy="432955"/>
          </a:xfrm>
          <a:prstGeom prst="rect">
            <a:avLst/>
          </a:prstGeom>
        </p:spPr>
      </p:pic>
      <p:pic>
        <p:nvPicPr>
          <p:cNvPr id="37" name="Picture 4" descr="D:\[초등] 교과학습\2021년 1학기\1-4학년 21년 1학기 개발물\suh_0201_01_0001\common\contents\images\math\inequalIcon_2_bl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96460" y="2745698"/>
            <a:ext cx="140940" cy="233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타원 39"/>
          <p:cNvSpPr/>
          <p:nvPr/>
        </p:nvSpPr>
        <p:spPr>
          <a:xfrm>
            <a:off x="5566964" y="499320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1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748" y="5223954"/>
            <a:ext cx="1006894" cy="3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타원 41"/>
          <p:cNvSpPr/>
          <p:nvPr/>
        </p:nvSpPr>
        <p:spPr>
          <a:xfrm>
            <a:off x="4539748" y="498797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812" y="1631026"/>
            <a:ext cx="357814" cy="357814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7018371" y="1092168"/>
            <a:ext cx="212562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(3~7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https://cdata2.tsherpa.co.kr/tsherpa/MultiMedia/Flash/2020/curri/index.html?flashxmlnum=jmp1130&amp;classa=A8-C1-31-MM-MM-04-02-03-0-0-0-0&amp;classno=MM_31_04/suh_0301_01_0003/suh_0301_01_0003_401_1.html</a:t>
            </a: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Tx/>
              <a:buAutoNum type="arabicPeriod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85151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TextBox 43"/>
          <p:cNvSpPr txBox="1"/>
          <p:nvPr/>
        </p:nvSpPr>
        <p:spPr>
          <a:xfrm>
            <a:off x="644499" y="1604119"/>
            <a:ext cx="6110881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계산 결과를 비교하여      안에 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&gt;, =, &lt; </a:t>
            </a:r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를 알맞게 써넣으시오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743969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순서도: 대체 처리 62"/>
          <p:cNvSpPr/>
          <p:nvPr/>
        </p:nvSpPr>
        <p:spPr>
          <a:xfrm>
            <a:off x="624972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62108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571201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6731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68" name="순서도: 대체 처리 67"/>
          <p:cNvSpPr/>
          <p:nvPr/>
        </p:nvSpPr>
        <p:spPr>
          <a:xfrm>
            <a:off x="518012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514125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70" name="순서도: 대체 처리 69"/>
          <p:cNvSpPr/>
          <p:nvPr/>
        </p:nvSpPr>
        <p:spPr>
          <a:xfrm>
            <a:off x="464241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460354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41081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40692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81" name="순서도: 대체 처리 80"/>
          <p:cNvSpPr/>
          <p:nvPr/>
        </p:nvSpPr>
        <p:spPr>
          <a:xfrm>
            <a:off x="357626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353740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303855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299969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49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맑은 고딕" pitchFamily="50" charset="-127"/>
                <a:ea typeface="맑은 고딕" pitchFamily="50" charset="-127"/>
              </a:rPr>
              <a:t>suh_h_0301_01_0003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1838046" y="2492896"/>
            <a:ext cx="3326830" cy="756084"/>
          </a:xfrm>
          <a:prstGeom prst="round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526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＋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168       428+267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659" y="2654461"/>
            <a:ext cx="432955" cy="432955"/>
          </a:xfrm>
          <a:prstGeom prst="rect">
            <a:avLst/>
          </a:prstGeom>
        </p:spPr>
      </p:pic>
      <p:pic>
        <p:nvPicPr>
          <p:cNvPr id="37" name="Picture 4" descr="D:\[초등] 교과학습\2021년 1학기\1-4학년 21년 1학기 개발물\suh_0201_01_0001\common\contents\images\math\inequalIcon_2_bl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96460" y="2745698"/>
            <a:ext cx="140940" cy="233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748" y="5223954"/>
            <a:ext cx="1006894" cy="3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812" y="1631026"/>
            <a:ext cx="357814" cy="35781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018371" y="1092168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402"/>
          <a:stretch/>
        </p:blipFill>
        <p:spPr bwMode="auto">
          <a:xfrm>
            <a:off x="485681" y="5064548"/>
            <a:ext cx="6246559" cy="17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787"/>
          <a:stretch/>
        </p:blipFill>
        <p:spPr bwMode="auto">
          <a:xfrm>
            <a:off x="506206" y="3934797"/>
            <a:ext cx="6246559" cy="493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587331" y="4330841"/>
            <a:ext cx="5362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526+168=694</a:t>
            </a:r>
          </a:p>
          <a:p>
            <a:pPr algn="just"/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428+267=695</a:t>
            </a:r>
            <a:endParaRPr lang="ko-KR" altLang="en-US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8864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순서도: 대체 처리 91"/>
          <p:cNvSpPr/>
          <p:nvPr/>
        </p:nvSpPr>
        <p:spPr>
          <a:xfrm>
            <a:off x="624972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62108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94" name="순서도: 대체 처리 93"/>
          <p:cNvSpPr/>
          <p:nvPr/>
        </p:nvSpPr>
        <p:spPr>
          <a:xfrm>
            <a:off x="57120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56731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96" name="순서도: 대체 처리 95"/>
          <p:cNvSpPr/>
          <p:nvPr/>
        </p:nvSpPr>
        <p:spPr>
          <a:xfrm>
            <a:off x="518012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514125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98" name="순서도: 대체 처리 97"/>
          <p:cNvSpPr/>
          <p:nvPr/>
        </p:nvSpPr>
        <p:spPr>
          <a:xfrm>
            <a:off x="464241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460354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100" name="순서도: 대체 처리 99"/>
          <p:cNvSpPr/>
          <p:nvPr/>
        </p:nvSpPr>
        <p:spPr>
          <a:xfrm>
            <a:off x="41081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1" name="TextBox 100"/>
          <p:cNvSpPr txBox="1">
            <a:spLocks noChangeArrowheads="1"/>
          </p:cNvSpPr>
          <p:nvPr/>
        </p:nvSpPr>
        <p:spPr bwMode="auto">
          <a:xfrm>
            <a:off x="40692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02" name="순서도: 대체 처리 101"/>
          <p:cNvSpPr/>
          <p:nvPr/>
        </p:nvSpPr>
        <p:spPr>
          <a:xfrm>
            <a:off x="357626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353740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4" name="순서도: 대체 처리 103"/>
          <p:cNvSpPr/>
          <p:nvPr/>
        </p:nvSpPr>
        <p:spPr>
          <a:xfrm>
            <a:off x="303855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299969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4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FC15E273-4749-4AA6-AE2A-E26ACFF02A01}"/>
              </a:ext>
            </a:extLst>
          </p:cNvPr>
          <p:cNvSpPr txBox="1"/>
          <p:nvPr/>
        </p:nvSpPr>
        <p:spPr>
          <a:xfrm>
            <a:off x="575556" y="1520788"/>
            <a:ext cx="6156684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개미집에 병정개미가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345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마리 있고 일개미는 병정개미보다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536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마리 더 많습니다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일개미는 모두 몇 마리인지 구하시오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63334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" name="Picture 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732" y="2231039"/>
            <a:ext cx="838383" cy="283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" name="Picture 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252" y="2225133"/>
            <a:ext cx="684876" cy="289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/>
          <p:cNvCxnSpPr/>
          <p:nvPr/>
        </p:nvCxnSpPr>
        <p:spPr bwMode="auto">
          <a:xfrm>
            <a:off x="3671207" y="2132856"/>
            <a:ext cx="2872350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3" name="직선 연결선 82"/>
          <p:cNvCxnSpPr/>
          <p:nvPr/>
        </p:nvCxnSpPr>
        <p:spPr bwMode="auto">
          <a:xfrm>
            <a:off x="621276" y="2454280"/>
            <a:ext cx="1105924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직선 연결선 88"/>
          <p:cNvCxnSpPr/>
          <p:nvPr/>
        </p:nvCxnSpPr>
        <p:spPr bwMode="auto">
          <a:xfrm>
            <a:off x="621276" y="1844824"/>
            <a:ext cx="5922281" cy="0"/>
          </a:xfrm>
          <a:prstGeom prst="line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7" name="직선 연결선 106"/>
          <p:cNvCxnSpPr/>
          <p:nvPr/>
        </p:nvCxnSpPr>
        <p:spPr bwMode="auto">
          <a:xfrm>
            <a:off x="618133" y="2132856"/>
            <a:ext cx="2924213" cy="0"/>
          </a:xfrm>
          <a:prstGeom prst="line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822" y="2650219"/>
            <a:ext cx="2509845" cy="1870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759" y="4705609"/>
            <a:ext cx="440882" cy="39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213" y="4705609"/>
            <a:ext cx="457013" cy="3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1983645" y="4738823"/>
            <a:ext cx="179626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345+536=881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088" y="4644131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4608004" y="4705173"/>
            <a:ext cx="6295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881</a:t>
            </a:r>
            <a:endParaRPr lang="ko-KR" altLang="en-US" sz="1800" b="1" dirty="0" smtClean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3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825" y="4580632"/>
            <a:ext cx="257723" cy="25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5184067" y="4709494"/>
            <a:ext cx="76920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마리</a:t>
            </a:r>
            <a:endParaRPr lang="ko-KR" altLang="en-US" sz="1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1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타원 62"/>
          <p:cNvSpPr/>
          <p:nvPr/>
        </p:nvSpPr>
        <p:spPr>
          <a:xfrm>
            <a:off x="5566964" y="4993207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4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748" y="5223954"/>
            <a:ext cx="1006894" cy="3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" name="타원 64"/>
          <p:cNvSpPr/>
          <p:nvPr/>
        </p:nvSpPr>
        <p:spPr>
          <a:xfrm>
            <a:off x="4539748" y="498797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018371" y="1092168"/>
            <a:ext cx="21256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개발물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활용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(3~7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0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>
                <a:latin typeface="맑은 고딕" pitchFamily="50" charset="-127"/>
                <a:ea typeface="맑은 고딕" pitchFamily="50" charset="-127"/>
                <a:hlinkClick r:id="rId11"/>
              </a:rPr>
              <a:t>https://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hlinkClick r:id="rId11"/>
              </a:rPr>
              <a:t>cdata2.tsherpa.co.kr/tsherpa/MultiMedia/Flash/2020/curri/index.html?flashxmlnum=yoolim5078&amp;classa=A8-C1-31-MM-MM-04-02-03-0-0-0-0&amp;classno=MM_31_04/suh_0301_01_0003/suh_0301_01_0003_401_1.html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풀이 확인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 참고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/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65848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순서도: 대체 처리 91"/>
          <p:cNvSpPr/>
          <p:nvPr/>
        </p:nvSpPr>
        <p:spPr>
          <a:xfrm>
            <a:off x="6249726" y="964400"/>
            <a:ext cx="482514" cy="252028"/>
          </a:xfrm>
          <a:prstGeom prst="flowChartAlternateProcess">
            <a:avLst/>
          </a:prstGeom>
          <a:solidFill>
            <a:schemeClr val="accent6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621085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94" name="순서도: 대체 처리 93"/>
          <p:cNvSpPr/>
          <p:nvPr/>
        </p:nvSpPr>
        <p:spPr>
          <a:xfrm>
            <a:off x="5712016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5673148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96" name="순서도: 대체 처리 95"/>
          <p:cNvSpPr/>
          <p:nvPr/>
        </p:nvSpPr>
        <p:spPr>
          <a:xfrm>
            <a:off x="518012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514125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98" name="순서도: 대체 처리 97"/>
          <p:cNvSpPr/>
          <p:nvPr/>
        </p:nvSpPr>
        <p:spPr>
          <a:xfrm>
            <a:off x="4642410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4603542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100" name="순서도: 대체 처리 99"/>
          <p:cNvSpPr/>
          <p:nvPr/>
        </p:nvSpPr>
        <p:spPr>
          <a:xfrm>
            <a:off x="4108164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1" name="TextBox 100"/>
          <p:cNvSpPr txBox="1">
            <a:spLocks noChangeArrowheads="1"/>
          </p:cNvSpPr>
          <p:nvPr/>
        </p:nvSpPr>
        <p:spPr bwMode="auto">
          <a:xfrm>
            <a:off x="4069296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02" name="순서도: 대체 처리 101"/>
          <p:cNvSpPr/>
          <p:nvPr/>
        </p:nvSpPr>
        <p:spPr>
          <a:xfrm>
            <a:off x="357626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353740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1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4" name="순서도: 대체 처리 103"/>
          <p:cNvSpPr/>
          <p:nvPr/>
        </p:nvSpPr>
        <p:spPr>
          <a:xfrm>
            <a:off x="3038558" y="964400"/>
            <a:ext cx="482514" cy="252028"/>
          </a:xfrm>
          <a:prstGeom prst="flowChartAlternate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2999690" y="908720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ko-KR" altLang="en-US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49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_401_1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FC15E273-4749-4AA6-AE2A-E26ACFF02A01}"/>
              </a:ext>
            </a:extLst>
          </p:cNvPr>
          <p:cNvSpPr txBox="1"/>
          <p:nvPr/>
        </p:nvSpPr>
        <p:spPr>
          <a:xfrm>
            <a:off x="575556" y="1520788"/>
            <a:ext cx="6156684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개미집에 병정개미가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345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마리 있고 일개미는 병정개미보다 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536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마리 더 많습니다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일개미는 모두 몇 마리인지 구하시오</a:t>
            </a:r>
            <a:r>
              <a:rPr kumimoji="0" lang="en-US" altLang="ko-KR" sz="1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9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6" y="1633345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" name="Picture 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732" y="2231039"/>
            <a:ext cx="838383" cy="283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" name="Picture 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252" y="2225133"/>
            <a:ext cx="684876" cy="289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/>
          <p:cNvCxnSpPr/>
          <p:nvPr/>
        </p:nvCxnSpPr>
        <p:spPr bwMode="auto">
          <a:xfrm>
            <a:off x="3671207" y="2132856"/>
            <a:ext cx="2872350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3" name="직선 연결선 82"/>
          <p:cNvCxnSpPr/>
          <p:nvPr/>
        </p:nvCxnSpPr>
        <p:spPr bwMode="auto">
          <a:xfrm>
            <a:off x="621276" y="2454280"/>
            <a:ext cx="1105924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직선 연결선 88"/>
          <p:cNvCxnSpPr/>
          <p:nvPr/>
        </p:nvCxnSpPr>
        <p:spPr bwMode="auto">
          <a:xfrm>
            <a:off x="621276" y="1844824"/>
            <a:ext cx="5922281" cy="0"/>
          </a:xfrm>
          <a:prstGeom prst="line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7" name="직선 연결선 106"/>
          <p:cNvCxnSpPr/>
          <p:nvPr/>
        </p:nvCxnSpPr>
        <p:spPr bwMode="auto">
          <a:xfrm>
            <a:off x="618133" y="2132856"/>
            <a:ext cx="2924213" cy="0"/>
          </a:xfrm>
          <a:prstGeom prst="line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822" y="2650219"/>
            <a:ext cx="2509845" cy="1870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3736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748" y="5223954"/>
            <a:ext cx="1006894" cy="3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485681" y="4026960"/>
            <a:ext cx="6267084" cy="1207908"/>
            <a:chOff x="485681" y="4026960"/>
            <a:chExt cx="6267084" cy="1207908"/>
          </a:xfrm>
        </p:grpSpPr>
        <p:pic>
          <p:nvPicPr>
            <p:cNvPr id="66" name="Picture 2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402"/>
            <a:stretch/>
          </p:blipFill>
          <p:spPr bwMode="auto">
            <a:xfrm>
              <a:off x="485681" y="5064548"/>
              <a:ext cx="6246559" cy="170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7" name="Picture 2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787"/>
            <a:stretch/>
          </p:blipFill>
          <p:spPr bwMode="auto">
            <a:xfrm>
              <a:off x="506206" y="4026960"/>
              <a:ext cx="6246559" cy="4936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2268538" y="4330841"/>
              <a:ext cx="2911582" cy="323165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87331" y="4365104"/>
              <a:ext cx="59036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800" b="1" spc="-150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병정개미가 </a:t>
              </a:r>
              <a:r>
                <a:rPr lang="en-US" altLang="ko-KR" sz="1800" b="1" spc="-150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345</a:t>
              </a:r>
              <a:r>
                <a:rPr lang="ko-KR" altLang="en-US" sz="1800" b="1" spc="-150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마리 있고 일개미는 병정개미보다 </a:t>
              </a:r>
              <a:r>
                <a:rPr lang="en-US" altLang="ko-KR" sz="1800" b="1" spc="-150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536</a:t>
              </a:r>
              <a:r>
                <a:rPr lang="ko-KR" altLang="en-US" sz="1800" b="1" spc="-150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마리 더 많으므로 이를 합하면 </a:t>
              </a:r>
              <a:r>
                <a:rPr lang="en-US" altLang="ko-KR" sz="1800" b="1" spc="-150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345 + 536=881, </a:t>
              </a:r>
              <a:r>
                <a:rPr lang="ko-KR" altLang="en-US" sz="1800" b="1" spc="-150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즉 </a:t>
              </a:r>
              <a:r>
                <a:rPr lang="en-US" altLang="ko-KR" sz="1800" b="1" spc="-150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881</a:t>
              </a:r>
              <a:r>
                <a:rPr lang="ko-KR" altLang="en-US" sz="1800" b="1" spc="-150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마리입니다</a:t>
              </a:r>
              <a:r>
                <a:rPr lang="en-US" altLang="ko-KR" sz="1800" b="1" spc="-15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18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7018371" y="1092168"/>
            <a:ext cx="21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spcBef>
                <a:spcPts val="300"/>
              </a:spcBef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풀이 확인 클릭 시 나타나는 화면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590540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209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탭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이벤트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소스 이용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확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버튼 및 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다음 슬라이드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답 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3"/>
          <p:cNvSpPr txBox="1"/>
          <p:nvPr/>
        </p:nvSpPr>
        <p:spPr>
          <a:xfrm>
            <a:off x="3860711" y="1592796"/>
            <a:ext cx="309733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꿀벌이 궁금해하는 것은 무엇인가요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타원 45"/>
          <p:cNvSpPr/>
          <p:nvPr/>
        </p:nvSpPr>
        <p:spPr>
          <a:xfrm>
            <a:off x="4704296" y="978518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3916115" y="2380643"/>
            <a:ext cx="2974460" cy="68831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just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전체 여행 거리는 얼마인지 궁금해합니다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369301" y="125260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6337324" y="1204980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5820588" y="125381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5796136" y="119392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5974" y="2203143"/>
            <a:ext cx="360000" cy="355000"/>
          </a:xfrm>
          <a:prstGeom prst="rect">
            <a:avLst/>
          </a:prstGeom>
        </p:spPr>
      </p:pic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	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269875" y="125543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237898" y="119828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4721162" y="1256644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4696710" y="120627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60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727676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삽화 일부분 삽입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5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46" t="41528" r="16406" b="16528"/>
          <a:stretch/>
        </p:blipFill>
        <p:spPr bwMode="auto">
          <a:xfrm>
            <a:off x="124458" y="1599243"/>
            <a:ext cx="3471863" cy="3144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1881731" y="1891693"/>
            <a:ext cx="1430606" cy="85428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58" y="1592796"/>
            <a:ext cx="1448559" cy="838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07" y="1603947"/>
            <a:ext cx="1588393" cy="348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45" y="1745295"/>
            <a:ext cx="1333013" cy="292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7" t="48333" r="50604" b="30825"/>
          <a:stretch/>
        </p:blipFill>
        <p:spPr bwMode="auto">
          <a:xfrm>
            <a:off x="2483768" y="3946221"/>
            <a:ext cx="1112553" cy="797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380" y="4439201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extBox 53"/>
          <p:cNvSpPr txBox="1"/>
          <p:nvPr/>
        </p:nvSpPr>
        <p:spPr>
          <a:xfrm>
            <a:off x="1654795" y="1916832"/>
            <a:ext cx="1909093" cy="8771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우리의 전체 여행</a:t>
            </a:r>
            <a:endParaRPr lang="en-US" altLang="ko-KR" sz="190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거리는 얼마인지</a:t>
            </a:r>
            <a:endParaRPr lang="en-US" altLang="ko-KR" sz="190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어림해 볼까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87472" y="156886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3379811" y="4191924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3843" y="714039"/>
            <a:ext cx="6912260" cy="51125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154" y="695549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확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버튼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이미지에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글자 크기는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말풍선에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맞게 조절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3843" y="1366915"/>
            <a:ext cx="6912260" cy="3806816"/>
            <a:chOff x="63843" y="1366915"/>
            <a:chExt cx="6912260" cy="3806816"/>
          </a:xfrm>
        </p:grpSpPr>
        <p:grpSp>
          <p:nvGrpSpPr>
            <p:cNvPr id="5" name="그룹 4"/>
            <p:cNvGrpSpPr/>
            <p:nvPr/>
          </p:nvGrpSpPr>
          <p:grpSpPr>
            <a:xfrm>
              <a:off x="63843" y="1366915"/>
              <a:ext cx="6912260" cy="3806816"/>
              <a:chOff x="63843" y="1366915"/>
              <a:chExt cx="6912260" cy="3806816"/>
            </a:xfrm>
          </p:grpSpPr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843" y="1366915"/>
                <a:ext cx="6912260" cy="38068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" name="직사각형 1"/>
              <p:cNvSpPr/>
              <p:nvPr/>
            </p:nvSpPr>
            <p:spPr>
              <a:xfrm>
                <a:off x="1007604" y="2912857"/>
                <a:ext cx="900100" cy="19236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923924" y="3087488"/>
                <a:ext cx="1091791" cy="19236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4355976" y="2738684"/>
                <a:ext cx="900100" cy="19236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4346636" y="2885603"/>
                <a:ext cx="909439" cy="38472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5544108" y="3155160"/>
                <a:ext cx="1008112" cy="38472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5652119" y="3443700"/>
                <a:ext cx="799939" cy="273332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1706" y="3347520"/>
              <a:ext cx="838200" cy="495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3599" y="3332716"/>
              <a:ext cx="838200" cy="495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906" y="3969060"/>
              <a:ext cx="778018" cy="53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249" y="4041068"/>
              <a:ext cx="133350" cy="257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7" name="TextBox 53"/>
          <p:cNvSpPr txBox="1"/>
          <p:nvPr/>
        </p:nvSpPr>
        <p:spPr>
          <a:xfrm>
            <a:off x="767350" y="2931382"/>
            <a:ext cx="1404938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우리가 지금까지</a:t>
            </a:r>
            <a:endParaRPr lang="en-US" altLang="ko-KR" sz="10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1050" dirty="0" smtClean="0">
                <a:latin typeface="맑은 고딕" pitchFamily="50" charset="-127"/>
                <a:ea typeface="맑은 고딕" pitchFamily="50" charset="-127"/>
              </a:rPr>
              <a:t>315 m</a:t>
            </a:r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를 날아왔어</a:t>
            </a:r>
            <a:r>
              <a:rPr lang="en-US" altLang="ko-KR" sz="10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0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53"/>
          <p:cNvSpPr txBox="1"/>
          <p:nvPr/>
        </p:nvSpPr>
        <p:spPr>
          <a:xfrm>
            <a:off x="4117491" y="2745927"/>
            <a:ext cx="1404938" cy="4847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복사꽃까지</a:t>
            </a:r>
            <a:endParaRPr lang="en-US" altLang="ko-KR" sz="10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가려면 </a:t>
            </a:r>
            <a:r>
              <a:rPr lang="en-US" altLang="ko-KR" sz="1050" dirty="0" smtClean="0">
                <a:latin typeface="맑은 고딕" pitchFamily="50" charset="-127"/>
                <a:ea typeface="맑은 고딕" pitchFamily="50" charset="-127"/>
              </a:rPr>
              <a:t>226 m</a:t>
            </a:r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를</a:t>
            </a:r>
            <a:endParaRPr lang="en-US" altLang="ko-KR" sz="10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더 가야 하네</a:t>
            </a:r>
            <a:r>
              <a:rPr lang="en-US" altLang="ko-KR" sz="10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0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53"/>
          <p:cNvSpPr txBox="1"/>
          <p:nvPr/>
        </p:nvSpPr>
        <p:spPr>
          <a:xfrm>
            <a:off x="5372831" y="3183668"/>
            <a:ext cx="1404938" cy="4847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우리의 전체 여행</a:t>
            </a:r>
            <a:endParaRPr lang="en-US" altLang="ko-KR" sz="10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거리는 얼마인지</a:t>
            </a:r>
            <a:endParaRPr lang="en-US" altLang="ko-KR" sz="10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어림해 볼까</a:t>
            </a:r>
            <a:r>
              <a:rPr lang="en-US" altLang="ko-KR" sz="105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0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53"/>
          <p:cNvSpPr txBox="1"/>
          <p:nvPr/>
        </p:nvSpPr>
        <p:spPr>
          <a:xfrm>
            <a:off x="2262187" y="3403022"/>
            <a:ext cx="90961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유채꽃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~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벚꽃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315 m</a:t>
            </a:r>
            <a:endParaRPr lang="ko-KR" altLang="en-US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53"/>
          <p:cNvSpPr txBox="1"/>
          <p:nvPr/>
        </p:nvSpPr>
        <p:spPr>
          <a:xfrm>
            <a:off x="3044109" y="4051094"/>
            <a:ext cx="90961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벚꽃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~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복사꽃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226 m</a:t>
            </a:r>
            <a:endParaRPr lang="ko-KR" altLang="en-US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4476" y="111239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3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666612"/>
              </p:ext>
            </p:extLst>
          </p:nvPr>
        </p:nvGraphicFramePr>
        <p:xfrm>
          <a:off x="115384" y="6129300"/>
          <a:ext cx="6688864" cy="304800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단원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_3</a:t>
                      </a:r>
                      <a:r>
                        <a:rPr kumimoji="0" lang="ko-KR" altLang="en-US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차시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PDF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).pdf / </a:t>
                      </a:r>
                      <a:r>
                        <a:rPr kumimoji="0" lang="ko-KR" altLang="en-US" sz="10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원본 이미지 없을 경우 발주해야 함</a:t>
                      </a:r>
                      <a:endParaRPr kumimoji="0" lang="en-US" altLang="ko-KR" sz="10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한대희 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3-1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지도서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\app\resource\data\01\PDF 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자료</a:t>
                      </a: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수학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790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369301" y="125260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6337324" y="1204980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5820588" y="125381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5796136" y="119392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269875" y="1255435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237898" y="119828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4721162" y="125664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4696710" y="120627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43"/>
          <p:cNvSpPr txBox="1"/>
          <p:nvPr/>
        </p:nvSpPr>
        <p:spPr>
          <a:xfrm>
            <a:off x="3860711" y="1592796"/>
            <a:ext cx="309733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꿀벌이 유채꽃부터 벚꽃까지 날아온 거리는 얼마인가요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46" name="직사각형 45"/>
          <p:cNvSpPr/>
          <p:nvPr/>
        </p:nvSpPr>
        <p:spPr bwMode="auto">
          <a:xfrm>
            <a:off x="4395796" y="2360582"/>
            <a:ext cx="1847380" cy="39856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315 m</a:t>
            </a:r>
            <a:r>
              <a:rPr kumimoji="1" lang="ko-KR" altLang="en-US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입니다</a:t>
            </a:r>
            <a:r>
              <a:rPr kumimoji="1" lang="en-US" altLang="ko-KR" sz="1900" b="1" i="0" u="none" strike="noStrike" cap="none" spc="-15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900" b="1" i="0" u="none" strike="noStrike" cap="none" spc="-150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575" y="2183082"/>
            <a:ext cx="360000" cy="355000"/>
          </a:xfrm>
          <a:prstGeom prst="rect">
            <a:avLst/>
          </a:prstGeom>
        </p:spPr>
      </p:pic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10" y="1580467"/>
            <a:ext cx="3466209" cy="3163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타원 43"/>
          <p:cNvSpPr/>
          <p:nvPr/>
        </p:nvSpPr>
        <p:spPr>
          <a:xfrm>
            <a:off x="3228252" y="156886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305" y="4482045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3"/>
          <p:cNvSpPr txBox="1"/>
          <p:nvPr/>
        </p:nvSpPr>
        <p:spPr>
          <a:xfrm>
            <a:off x="316570" y="2106614"/>
            <a:ext cx="2059186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우리가 지금까지</a:t>
            </a:r>
            <a:endParaRPr lang="en-US" altLang="ko-KR" sz="190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315 m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를 날아왔어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53"/>
          <p:cNvSpPr txBox="1"/>
          <p:nvPr/>
        </p:nvSpPr>
        <p:spPr>
          <a:xfrm>
            <a:off x="2219857" y="2741216"/>
            <a:ext cx="1437581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유채꽃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~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벚꽃</a:t>
            </a:r>
            <a:endParaRPr lang="en-US" altLang="ko-KR" sz="190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315 m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소스 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푯말 내부에 작성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5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751927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삽화 일부분 삽입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45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3843" y="714039"/>
            <a:ext cx="6912260" cy="51125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154" y="695549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확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버튼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이미지에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글자 크기는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말풍선에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맞게 조절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3843" y="1366915"/>
            <a:ext cx="6912260" cy="3806816"/>
            <a:chOff x="63843" y="1366915"/>
            <a:chExt cx="6912260" cy="3806816"/>
          </a:xfrm>
        </p:grpSpPr>
        <p:grpSp>
          <p:nvGrpSpPr>
            <p:cNvPr id="5" name="그룹 4"/>
            <p:cNvGrpSpPr/>
            <p:nvPr/>
          </p:nvGrpSpPr>
          <p:grpSpPr>
            <a:xfrm>
              <a:off x="63843" y="1366915"/>
              <a:ext cx="6912260" cy="3806816"/>
              <a:chOff x="63843" y="1366915"/>
              <a:chExt cx="6912260" cy="3806816"/>
            </a:xfrm>
          </p:grpSpPr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843" y="1366915"/>
                <a:ext cx="6912260" cy="38068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" name="직사각형 1"/>
              <p:cNvSpPr/>
              <p:nvPr/>
            </p:nvSpPr>
            <p:spPr>
              <a:xfrm>
                <a:off x="1007604" y="2912857"/>
                <a:ext cx="900100" cy="19236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923924" y="3087488"/>
                <a:ext cx="1091791" cy="19236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4355976" y="2738684"/>
                <a:ext cx="900100" cy="19236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4346636" y="2885603"/>
                <a:ext cx="909439" cy="38472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5544108" y="3155160"/>
                <a:ext cx="1008112" cy="38472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5652119" y="3443700"/>
                <a:ext cx="799939" cy="273332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1706" y="3347520"/>
              <a:ext cx="838200" cy="495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3599" y="3332716"/>
              <a:ext cx="838200" cy="495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906" y="3969060"/>
              <a:ext cx="778018" cy="53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249" y="4041068"/>
              <a:ext cx="133350" cy="257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7" name="TextBox 53"/>
          <p:cNvSpPr txBox="1"/>
          <p:nvPr/>
        </p:nvSpPr>
        <p:spPr>
          <a:xfrm>
            <a:off x="767350" y="2931382"/>
            <a:ext cx="1404938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우리가 지금까지</a:t>
            </a:r>
            <a:endParaRPr lang="en-US" altLang="ko-KR" sz="10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1050" dirty="0" smtClean="0">
                <a:latin typeface="맑은 고딕" pitchFamily="50" charset="-127"/>
                <a:ea typeface="맑은 고딕" pitchFamily="50" charset="-127"/>
              </a:rPr>
              <a:t>315 m</a:t>
            </a:r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를 날아왔어</a:t>
            </a:r>
            <a:r>
              <a:rPr lang="en-US" altLang="ko-KR" sz="10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0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53"/>
          <p:cNvSpPr txBox="1"/>
          <p:nvPr/>
        </p:nvSpPr>
        <p:spPr>
          <a:xfrm>
            <a:off x="4117491" y="2745927"/>
            <a:ext cx="1404938" cy="4847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복사꽃까지</a:t>
            </a:r>
            <a:endParaRPr lang="en-US" altLang="ko-KR" sz="10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가려면 </a:t>
            </a:r>
            <a:r>
              <a:rPr lang="en-US" altLang="ko-KR" sz="1050" dirty="0" smtClean="0">
                <a:latin typeface="맑은 고딕" pitchFamily="50" charset="-127"/>
                <a:ea typeface="맑은 고딕" pitchFamily="50" charset="-127"/>
              </a:rPr>
              <a:t>226 m</a:t>
            </a:r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를</a:t>
            </a:r>
            <a:endParaRPr lang="en-US" altLang="ko-KR" sz="10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더 가야 하네</a:t>
            </a:r>
            <a:r>
              <a:rPr lang="en-US" altLang="ko-KR" sz="10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0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53"/>
          <p:cNvSpPr txBox="1"/>
          <p:nvPr/>
        </p:nvSpPr>
        <p:spPr>
          <a:xfrm>
            <a:off x="5372831" y="3183668"/>
            <a:ext cx="1404938" cy="4847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우리의 전체 여행</a:t>
            </a:r>
            <a:endParaRPr lang="en-US" altLang="ko-KR" sz="10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거리는 얼마인지</a:t>
            </a:r>
            <a:endParaRPr lang="en-US" altLang="ko-KR" sz="10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어림해 볼까</a:t>
            </a:r>
            <a:r>
              <a:rPr lang="en-US" altLang="ko-KR" sz="105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0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53"/>
          <p:cNvSpPr txBox="1"/>
          <p:nvPr/>
        </p:nvSpPr>
        <p:spPr>
          <a:xfrm>
            <a:off x="2262187" y="3403022"/>
            <a:ext cx="90961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유채꽃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~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벚꽃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315 m</a:t>
            </a:r>
            <a:endParaRPr lang="ko-KR" altLang="en-US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53"/>
          <p:cNvSpPr txBox="1"/>
          <p:nvPr/>
        </p:nvSpPr>
        <p:spPr>
          <a:xfrm>
            <a:off x="3044109" y="4051094"/>
            <a:ext cx="90961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벚꽃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~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복사꽃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226 m</a:t>
            </a:r>
            <a:endParaRPr lang="ko-KR" altLang="en-US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4476" y="111239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3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097607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슬라이드와 동일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812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65312" y="894492"/>
            <a:ext cx="6918956" cy="620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9042" y="1007440"/>
            <a:ext cx="66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spc="-150" dirty="0" smtClean="0">
                <a:latin typeface="맑은 고딕" pitchFamily="50" charset="-127"/>
                <a:ea typeface="맑은 고딕" pitchFamily="50" charset="-127"/>
              </a:rPr>
              <a:t>다음 그림의 상황에 대하여 이야기해 봅시다</a:t>
            </a:r>
            <a:r>
              <a:rPr lang="en-US" altLang="ko-KR" sz="1800" spc="-15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72" y="5265204"/>
            <a:ext cx="985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타원 46"/>
          <p:cNvSpPr/>
          <p:nvPr/>
        </p:nvSpPr>
        <p:spPr>
          <a:xfrm>
            <a:off x="5725803" y="5119152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369301" y="125260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6337324" y="1204980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5820588" y="1253814"/>
            <a:ext cx="521274" cy="2555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5796136" y="1193922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269875" y="1255435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237898" y="1198285"/>
            <a:ext cx="620721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4721162" y="1256644"/>
            <a:ext cx="521274" cy="25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4696710" y="1206277"/>
            <a:ext cx="665398" cy="3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물음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3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43"/>
          <p:cNvSpPr txBox="1"/>
          <p:nvPr/>
        </p:nvSpPr>
        <p:spPr>
          <a:xfrm>
            <a:off x="3860711" y="1592796"/>
            <a:ext cx="309733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just"/>
            <a:r>
              <a:rPr lang="ko-KR" altLang="en-US" sz="1900" spc="-150" dirty="0" smtClean="0">
                <a:latin typeface="맑은 고딕" pitchFamily="50" charset="-127"/>
                <a:ea typeface="맑은 고딕" pitchFamily="50" charset="-127"/>
              </a:rPr>
              <a:t>꿀벌이 벚꽃부터 복사꽃까지 날아갈 거리는 얼마인가요</a:t>
            </a:r>
            <a:r>
              <a:rPr lang="en-US" altLang="ko-KR" sz="1900" spc="-150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18677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95" y="1585791"/>
            <a:ext cx="3446124" cy="3172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이미지에 텍스트는 지우고 새로 쓰기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소스 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푯말 내부에 작성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삭제할 영역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buFontTx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답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칸 클릭하면 답 나타남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확인 버튼은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정답 가리기로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토글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됨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just">
              <a:buFontTx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481556" y="2420889"/>
            <a:ext cx="114763" cy="60565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3524790" y="2251621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94894" y="1509405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Box 53"/>
          <p:cNvSpPr txBox="1"/>
          <p:nvPr/>
        </p:nvSpPr>
        <p:spPr>
          <a:xfrm>
            <a:off x="1771616" y="1730278"/>
            <a:ext cx="1900284" cy="8771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복사꽃까지</a:t>
            </a:r>
            <a:endParaRPr lang="en-US" altLang="ko-KR" sz="190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가려면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226 m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를</a:t>
            </a:r>
            <a:endParaRPr lang="en-US" altLang="ko-KR" sz="190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더 가야 하네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4395796" y="2360582"/>
            <a:ext cx="1847380" cy="39856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226 m</a:t>
            </a:r>
            <a:r>
              <a:rPr lang="ko-KR" altLang="en-US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입니다</a:t>
            </a:r>
            <a:r>
              <a:rPr lang="en-US" altLang="ko-KR" sz="1900" b="1" spc="-15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900" b="1" spc="-15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="" xmlns:a16="http://schemas.microsoft.com/office/drawing/2014/main" id="{DEEB3194-430D-4A4E-8DEF-5B08710B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4503" y="2168860"/>
            <a:ext cx="366033" cy="355000"/>
          </a:xfrm>
          <a:prstGeom prst="rect">
            <a:avLst/>
          </a:prstGeom>
        </p:spPr>
      </p:pic>
      <p:pic>
        <p:nvPicPr>
          <p:cNvPr id="7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5" y="1058756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3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529340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 삽화 일부분 삽입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4" name="TextBox 53"/>
          <p:cNvSpPr txBox="1"/>
          <p:nvPr/>
        </p:nvSpPr>
        <p:spPr>
          <a:xfrm>
            <a:off x="207643" y="3465004"/>
            <a:ext cx="1484037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벚꽃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~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복사꽃</a:t>
            </a:r>
            <a:endParaRPr lang="en-US" altLang="ko-KR" sz="190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226 m</a:t>
            </a:r>
            <a:endParaRPr lang="ko-KR" altLang="en-US" sz="1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380" y="4439201"/>
            <a:ext cx="266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978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3843" y="714039"/>
            <a:ext cx="6912260" cy="51125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176213" indent="-176213" algn="just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5" name="Group 59"/>
          <p:cNvGraphicFramePr>
            <a:graphicFrameLocks noGrp="1"/>
          </p:cNvGraphicFramePr>
          <p:nvPr/>
        </p:nvGraphicFramePr>
        <p:xfrm>
          <a:off x="7056276" y="728700"/>
          <a:ext cx="2016125" cy="189064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9064">
                <a:tc>
                  <a:txBody>
                    <a:bodyPr/>
                    <a:lstStyle/>
                    <a:p>
                      <a:pPr marL="0" marR="0" lvl="0" indent="0" algn="l" defTabSz="850900" rtl="0" eaLnBrk="1" fontAlgn="base" latinLnBrk="1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Θ Description &amp; Function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29" marR="53929" marT="25167" marB="25167" anchor="ctr" horzOverflow="overflow">
                    <a:lnL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154" y="695549"/>
            <a:ext cx="361949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직사각형 21"/>
          <p:cNvSpPr>
            <a:spLocks noChangeArrowheads="1"/>
          </p:cNvSpPr>
          <p:nvPr/>
        </p:nvSpPr>
        <p:spPr bwMode="auto">
          <a:xfrm>
            <a:off x="7751763" y="115888"/>
            <a:ext cx="1392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suh_h_0301_01_0003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_102_1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7"/>
          <p:cNvSpPr txBox="1">
            <a:spLocks noChangeArrowheads="1"/>
          </p:cNvSpPr>
          <p:nvPr/>
        </p:nvSpPr>
        <p:spPr bwMode="auto">
          <a:xfrm>
            <a:off x="863600" y="115888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3-1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9"/>
          <p:cNvSpPr txBox="1">
            <a:spLocks noChangeArrowheads="1"/>
          </p:cNvSpPr>
          <p:nvPr/>
        </p:nvSpPr>
        <p:spPr bwMode="auto">
          <a:xfrm>
            <a:off x="2268538" y="368660"/>
            <a:ext cx="2735510" cy="21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03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덧셈을 해 볼까요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kumimoji="0"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1"/>
          <p:cNvSpPr>
            <a:spLocks noChangeArrowheads="1"/>
          </p:cNvSpPr>
          <p:nvPr/>
        </p:nvSpPr>
        <p:spPr bwMode="auto">
          <a:xfrm>
            <a:off x="6984268" y="980728"/>
            <a:ext cx="215973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300"/>
              </a:spcBef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확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버튼 클릭 시 나타나는 화면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이미지에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텍스트는 지우고 새로 쓰기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말풍선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소스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이용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글자 크기는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말풍선에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맞게 조절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3843" y="1366915"/>
            <a:ext cx="6912260" cy="3806816"/>
            <a:chOff x="63843" y="1366915"/>
            <a:chExt cx="6912260" cy="3806816"/>
          </a:xfrm>
        </p:grpSpPr>
        <p:grpSp>
          <p:nvGrpSpPr>
            <p:cNvPr id="5" name="그룹 4"/>
            <p:cNvGrpSpPr/>
            <p:nvPr/>
          </p:nvGrpSpPr>
          <p:grpSpPr>
            <a:xfrm>
              <a:off x="63843" y="1366915"/>
              <a:ext cx="6912260" cy="3806816"/>
              <a:chOff x="63843" y="1366915"/>
              <a:chExt cx="6912260" cy="3806816"/>
            </a:xfrm>
          </p:grpSpPr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843" y="1366915"/>
                <a:ext cx="6912260" cy="38068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" name="직사각형 1"/>
              <p:cNvSpPr/>
              <p:nvPr/>
            </p:nvSpPr>
            <p:spPr>
              <a:xfrm>
                <a:off x="1007604" y="2912857"/>
                <a:ext cx="900100" cy="19236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923924" y="3087488"/>
                <a:ext cx="1091791" cy="19236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4355976" y="2738684"/>
                <a:ext cx="900100" cy="19236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4346636" y="2885603"/>
                <a:ext cx="909439" cy="38472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5544108" y="3155160"/>
                <a:ext cx="1008112" cy="38472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5652119" y="3443700"/>
                <a:ext cx="799939" cy="273332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1706" y="3347520"/>
              <a:ext cx="838200" cy="495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3599" y="3332716"/>
              <a:ext cx="838200" cy="495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906" y="3969060"/>
              <a:ext cx="778018" cy="53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249" y="4041068"/>
              <a:ext cx="133350" cy="257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7" name="TextBox 53"/>
          <p:cNvSpPr txBox="1"/>
          <p:nvPr/>
        </p:nvSpPr>
        <p:spPr>
          <a:xfrm>
            <a:off x="767350" y="2931382"/>
            <a:ext cx="1404938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우리가 지금까지</a:t>
            </a:r>
            <a:endParaRPr lang="en-US" altLang="ko-KR" sz="10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1050" dirty="0" smtClean="0">
                <a:latin typeface="맑은 고딕" pitchFamily="50" charset="-127"/>
                <a:ea typeface="맑은 고딕" pitchFamily="50" charset="-127"/>
              </a:rPr>
              <a:t>315 m</a:t>
            </a:r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를 날아왔어</a:t>
            </a:r>
            <a:r>
              <a:rPr lang="en-US" altLang="ko-KR" sz="10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0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53"/>
          <p:cNvSpPr txBox="1"/>
          <p:nvPr/>
        </p:nvSpPr>
        <p:spPr>
          <a:xfrm>
            <a:off x="4117491" y="2745927"/>
            <a:ext cx="1404938" cy="4847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복사꽃까지</a:t>
            </a:r>
            <a:endParaRPr lang="en-US" altLang="ko-KR" sz="10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가려면 </a:t>
            </a:r>
            <a:r>
              <a:rPr lang="en-US" altLang="ko-KR" sz="1050" dirty="0" smtClean="0">
                <a:latin typeface="맑은 고딕" pitchFamily="50" charset="-127"/>
                <a:ea typeface="맑은 고딕" pitchFamily="50" charset="-127"/>
              </a:rPr>
              <a:t>226 m</a:t>
            </a:r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를</a:t>
            </a:r>
            <a:endParaRPr lang="en-US" altLang="ko-KR" sz="10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더 가야 하네</a:t>
            </a:r>
            <a:r>
              <a:rPr lang="en-US" altLang="ko-KR" sz="105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0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53"/>
          <p:cNvSpPr txBox="1"/>
          <p:nvPr/>
        </p:nvSpPr>
        <p:spPr>
          <a:xfrm>
            <a:off x="5372831" y="3183668"/>
            <a:ext cx="1404938" cy="4847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우리의 전체 여행</a:t>
            </a:r>
            <a:endParaRPr lang="en-US" altLang="ko-KR" sz="10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거리는 얼마인지</a:t>
            </a:r>
            <a:endParaRPr lang="en-US" altLang="ko-KR" sz="105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050" dirty="0" smtClean="0">
                <a:latin typeface="맑은 고딕" pitchFamily="50" charset="-127"/>
                <a:ea typeface="맑은 고딕" pitchFamily="50" charset="-127"/>
              </a:rPr>
              <a:t>어림해 볼까</a:t>
            </a:r>
            <a:r>
              <a:rPr lang="en-US" altLang="ko-KR" sz="105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05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53"/>
          <p:cNvSpPr txBox="1"/>
          <p:nvPr/>
        </p:nvSpPr>
        <p:spPr>
          <a:xfrm>
            <a:off x="2262187" y="3403022"/>
            <a:ext cx="90961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유채꽃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~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벚꽃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315 m</a:t>
            </a:r>
            <a:endParaRPr lang="ko-KR" altLang="en-US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53"/>
          <p:cNvSpPr txBox="1"/>
          <p:nvPr/>
        </p:nvSpPr>
        <p:spPr>
          <a:xfrm>
            <a:off x="3044109" y="4051094"/>
            <a:ext cx="90961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돋움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벚꽃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~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복사꽃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226 m</a:t>
            </a:r>
            <a:endParaRPr lang="ko-KR" altLang="en-US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4476" y="1112393"/>
            <a:ext cx="296538" cy="292104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8"/>
          <p:cNvSpPr txBox="1">
            <a:spLocks noChangeArrowheads="1"/>
          </p:cNvSpPr>
          <p:nvPr/>
        </p:nvSpPr>
        <p:spPr bwMode="auto">
          <a:xfrm>
            <a:off x="2271681" y="142830"/>
            <a:ext cx="2771514" cy="1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덧셈과 뺄셈</a:t>
            </a:r>
            <a:endParaRPr lang="ko-KR" altLang="en-US" sz="9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1" name="Group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958415"/>
              </p:ext>
            </p:extLst>
          </p:nvPr>
        </p:nvGraphicFramePr>
        <p:xfrm>
          <a:off x="115384" y="6129300"/>
          <a:ext cx="6688864" cy="282949"/>
        </p:xfrm>
        <a:graphic>
          <a:graphicData uri="http://schemas.openxmlformats.org/drawingml/2006/table">
            <a:tbl>
              <a:tblPr/>
              <a:tblGrid>
                <a:gridCol w="858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0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29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삽화 파일명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kumimoji="0"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슬라이드와 동일</a:t>
                      </a:r>
                      <a:endParaRPr kumimoji="0"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812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just">
          <a:defRPr sz="1800" dirty="0" smtClean="0"/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42876</TotalTime>
  <Words>2819</Words>
  <Application>Microsoft Office PowerPoint</Application>
  <PresentationFormat>화면 슬라이드 쇼(4:3)</PresentationFormat>
  <Paragraphs>1122</Paragraphs>
  <Slides>35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6" baseType="lpstr">
      <vt:lpstr>3_기본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sigongtech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김현주</dc:creator>
  <cp:lastModifiedBy>DB400SCA</cp:lastModifiedBy>
  <cp:revision>7543</cp:revision>
  <cp:lastPrinted>2021-12-20T01:30:02Z</cp:lastPrinted>
  <dcterms:created xsi:type="dcterms:W3CDTF">2008-07-15T12:19:11Z</dcterms:created>
  <dcterms:modified xsi:type="dcterms:W3CDTF">2022-01-04T06:36:40Z</dcterms:modified>
</cp:coreProperties>
</file>